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7556500" cy="10693400"/>
  <p:notesSz cx="7556500" cy="10693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83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91"/>
            <a:ext cx="7557433" cy="1069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3137184" y="0"/>
            <a:ext cx="2397819" cy="697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301919" y="0"/>
            <a:ext cx="7258080" cy="113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3806580" y="0"/>
            <a:ext cx="3753485" cy="854075"/>
          </a:xfrm>
          <a:custGeom>
            <a:avLst/>
            <a:gdLst/>
            <a:ahLst/>
            <a:cxnLst/>
            <a:rect l="l" t="t" r="r" b="b"/>
            <a:pathLst>
              <a:path w="3753484" h="854075">
                <a:moveTo>
                  <a:pt x="3753419" y="0"/>
                </a:moveTo>
                <a:lnTo>
                  <a:pt x="0" y="0"/>
                </a:lnTo>
                <a:lnTo>
                  <a:pt x="3753419" y="853627"/>
                </a:lnTo>
                <a:lnTo>
                  <a:pt x="3753419" y="0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5269171" y="0"/>
            <a:ext cx="2290827" cy="8444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3304054" y="9588254"/>
            <a:ext cx="3335020" cy="1049020"/>
          </a:xfrm>
          <a:custGeom>
            <a:avLst/>
            <a:gdLst/>
            <a:ahLst/>
            <a:cxnLst/>
            <a:rect l="l" t="t" r="r" b="b"/>
            <a:pathLst>
              <a:path w="3335020" h="1049020">
                <a:moveTo>
                  <a:pt x="3334834" y="0"/>
                </a:moveTo>
                <a:lnTo>
                  <a:pt x="0" y="871214"/>
                </a:lnTo>
                <a:lnTo>
                  <a:pt x="0" y="1048442"/>
                </a:lnTo>
                <a:lnTo>
                  <a:pt x="3334834" y="177228"/>
                </a:lnTo>
                <a:lnTo>
                  <a:pt x="3334834" y="0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3100341" y="9494744"/>
            <a:ext cx="4455795" cy="1178560"/>
          </a:xfrm>
          <a:custGeom>
            <a:avLst/>
            <a:gdLst/>
            <a:ahLst/>
            <a:cxnLst/>
            <a:rect l="l" t="t" r="r" b="b"/>
            <a:pathLst>
              <a:path w="4455795" h="1178559">
                <a:moveTo>
                  <a:pt x="4455353" y="0"/>
                </a:moveTo>
                <a:lnTo>
                  <a:pt x="0" y="1178259"/>
                </a:lnTo>
                <a:lnTo>
                  <a:pt x="4455353" y="1171191"/>
                </a:lnTo>
                <a:lnTo>
                  <a:pt x="4455353" y="0"/>
                </a:lnTo>
                <a:close/>
              </a:path>
            </a:pathLst>
          </a:custGeom>
          <a:solidFill>
            <a:srgbClr val="6E9F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k object 23"/>
          <p:cNvSpPr/>
          <p:nvPr/>
        </p:nvSpPr>
        <p:spPr>
          <a:xfrm>
            <a:off x="3250205" y="9494744"/>
            <a:ext cx="4305489" cy="1178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k object 24"/>
          <p:cNvSpPr/>
          <p:nvPr/>
        </p:nvSpPr>
        <p:spPr>
          <a:xfrm>
            <a:off x="738835" y="9208558"/>
            <a:ext cx="2496820" cy="1457960"/>
          </a:xfrm>
          <a:custGeom>
            <a:avLst/>
            <a:gdLst/>
            <a:ahLst/>
            <a:cxnLst/>
            <a:rect l="l" t="t" r="r" b="b"/>
            <a:pathLst>
              <a:path w="2496820" h="1457959">
                <a:moveTo>
                  <a:pt x="0" y="0"/>
                </a:moveTo>
                <a:lnTo>
                  <a:pt x="0" y="244281"/>
                </a:lnTo>
                <a:lnTo>
                  <a:pt x="2078067" y="1457345"/>
                </a:lnTo>
                <a:lnTo>
                  <a:pt x="2496549" y="1457345"/>
                </a:lnTo>
                <a:lnTo>
                  <a:pt x="0" y="0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k object 25"/>
          <p:cNvSpPr/>
          <p:nvPr/>
        </p:nvSpPr>
        <p:spPr>
          <a:xfrm>
            <a:off x="0" y="9736404"/>
            <a:ext cx="1258128" cy="929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k object 26"/>
          <p:cNvSpPr/>
          <p:nvPr/>
        </p:nvSpPr>
        <p:spPr>
          <a:xfrm>
            <a:off x="348113" y="9156157"/>
            <a:ext cx="2585666" cy="1509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k object 27"/>
          <p:cNvSpPr/>
          <p:nvPr/>
        </p:nvSpPr>
        <p:spPr>
          <a:xfrm>
            <a:off x="0" y="9128273"/>
            <a:ext cx="2634087" cy="15376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3591" y="5118748"/>
            <a:ext cx="3515667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3.png"/><Relationship Id="rId3" Type="http://schemas.openxmlformats.org/officeDocument/2006/relationships/image" Target="../media/image16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6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8.pn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image" Target="../media/image61.jpg"/><Relationship Id="rId7" Type="http://schemas.openxmlformats.org/officeDocument/2006/relationships/image" Target="../media/image65.png"/><Relationship Id="rId12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11" Type="http://schemas.openxmlformats.org/officeDocument/2006/relationships/image" Target="../media/image5.png"/><Relationship Id="rId5" Type="http://schemas.openxmlformats.org/officeDocument/2006/relationships/image" Target="../media/image63.png"/><Relationship Id="rId10" Type="http://schemas.openxmlformats.org/officeDocument/2006/relationships/image" Target="../media/image4.png"/><Relationship Id="rId4" Type="http://schemas.openxmlformats.org/officeDocument/2006/relationships/image" Target="../media/image62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12" Type="http://schemas.openxmlformats.org/officeDocument/2006/relationships/hyperlink" Target="http://www.a&#64257;emsac.com/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mailto:erwin.alvarez@a&#64257;emsac.com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430735"/>
            <a:ext cx="7557770" cy="1433195"/>
          </a:xfrm>
          <a:custGeom>
            <a:avLst/>
            <a:gdLst/>
            <a:ahLst/>
            <a:cxnLst/>
            <a:rect l="l" t="t" r="r" b="b"/>
            <a:pathLst>
              <a:path w="7557770" h="1433195">
                <a:moveTo>
                  <a:pt x="0" y="1432954"/>
                </a:moveTo>
                <a:lnTo>
                  <a:pt x="0" y="0"/>
                </a:lnTo>
                <a:lnTo>
                  <a:pt x="7557429" y="0"/>
                </a:lnTo>
                <a:lnTo>
                  <a:pt x="7557429" y="1432954"/>
                </a:lnTo>
                <a:lnTo>
                  <a:pt x="0" y="1432954"/>
                </a:lnTo>
                <a:close/>
              </a:path>
            </a:pathLst>
          </a:custGeom>
          <a:solidFill>
            <a:srgbClr val="4A3C63">
              <a:alpha val="5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2123942"/>
            <a:ext cx="7557770" cy="1798320"/>
          </a:xfrm>
          <a:custGeom>
            <a:avLst/>
            <a:gdLst/>
            <a:ahLst/>
            <a:cxnLst/>
            <a:rect l="l" t="t" r="r" b="b"/>
            <a:pathLst>
              <a:path w="7557770" h="1798320">
                <a:moveTo>
                  <a:pt x="0" y="1798264"/>
                </a:moveTo>
                <a:lnTo>
                  <a:pt x="0" y="0"/>
                </a:lnTo>
                <a:lnTo>
                  <a:pt x="7557429" y="0"/>
                </a:lnTo>
                <a:lnTo>
                  <a:pt x="7557429" y="1798264"/>
                </a:lnTo>
                <a:lnTo>
                  <a:pt x="0" y="1798264"/>
                </a:lnTo>
                <a:close/>
              </a:path>
            </a:pathLst>
          </a:custGeom>
          <a:solidFill>
            <a:srgbClr val="97B6B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4903869"/>
            <a:ext cx="7557429" cy="1477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488708" y="9364654"/>
            <a:ext cx="1300" cy="1320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275845" y="9608491"/>
            <a:ext cx="3304540" cy="1047750"/>
          </a:xfrm>
          <a:custGeom>
            <a:avLst/>
            <a:gdLst/>
            <a:ahLst/>
            <a:cxnLst/>
            <a:rect l="l" t="t" r="r" b="b"/>
            <a:pathLst>
              <a:path w="3304540" h="1047750">
                <a:moveTo>
                  <a:pt x="3304414" y="0"/>
                </a:moveTo>
                <a:lnTo>
                  <a:pt x="0" y="870371"/>
                </a:lnTo>
                <a:lnTo>
                  <a:pt x="0" y="1047429"/>
                </a:lnTo>
                <a:lnTo>
                  <a:pt x="3304414" y="177058"/>
                </a:lnTo>
                <a:lnTo>
                  <a:pt x="3304414" y="0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073993" y="9515069"/>
            <a:ext cx="4415155" cy="1177290"/>
          </a:xfrm>
          <a:custGeom>
            <a:avLst/>
            <a:gdLst/>
            <a:ahLst/>
            <a:cxnLst/>
            <a:rect l="l" t="t" r="r" b="b"/>
            <a:pathLst>
              <a:path w="4415155" h="1177290">
                <a:moveTo>
                  <a:pt x="4414709" y="0"/>
                </a:moveTo>
                <a:lnTo>
                  <a:pt x="0" y="1177121"/>
                </a:lnTo>
                <a:lnTo>
                  <a:pt x="4414709" y="1170058"/>
                </a:lnTo>
                <a:lnTo>
                  <a:pt x="4414709" y="0"/>
                </a:lnTo>
                <a:close/>
              </a:path>
            </a:pathLst>
          </a:custGeom>
          <a:solidFill>
            <a:srgbClr val="6E9F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222489" y="9515069"/>
            <a:ext cx="4266213" cy="1176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34029" y="9229158"/>
            <a:ext cx="2473960" cy="1456055"/>
          </a:xfrm>
          <a:custGeom>
            <a:avLst/>
            <a:gdLst/>
            <a:ahLst/>
            <a:cxnLst/>
            <a:rect l="l" t="t" r="r" b="b"/>
            <a:pathLst>
              <a:path w="2473960" h="1456054">
                <a:moveTo>
                  <a:pt x="0" y="0"/>
                </a:moveTo>
                <a:lnTo>
                  <a:pt x="0" y="244050"/>
                </a:lnTo>
                <a:lnTo>
                  <a:pt x="2059109" y="1455936"/>
                </a:lnTo>
                <a:lnTo>
                  <a:pt x="2473775" y="1455936"/>
                </a:lnTo>
                <a:lnTo>
                  <a:pt x="0" y="0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9756134"/>
            <a:ext cx="1248583" cy="9289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46871" y="9176810"/>
            <a:ext cx="2562080" cy="15083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9147815"/>
            <a:ext cx="2611991" cy="1537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736164" y="191"/>
            <a:ext cx="2516485" cy="11229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110500" y="272"/>
            <a:ext cx="2375942" cy="7265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15357" y="191"/>
            <a:ext cx="7442075" cy="11739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646007" y="191"/>
            <a:ext cx="3911600" cy="897255"/>
          </a:xfrm>
          <a:custGeom>
            <a:avLst/>
            <a:gdLst/>
            <a:ahLst/>
            <a:cxnLst/>
            <a:rect l="l" t="t" r="r" b="b"/>
            <a:pathLst>
              <a:path w="3911600" h="897255">
                <a:moveTo>
                  <a:pt x="3911426" y="0"/>
                </a:moveTo>
                <a:lnTo>
                  <a:pt x="0" y="0"/>
                </a:lnTo>
                <a:lnTo>
                  <a:pt x="3911426" y="896885"/>
                </a:lnTo>
                <a:lnTo>
                  <a:pt x="3911426" y="0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5144202" y="191"/>
            <a:ext cx="2413231" cy="8968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37909" y="1426083"/>
            <a:ext cx="519493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47845" algn="l"/>
              </a:tabLst>
            </a:pPr>
            <a:r>
              <a:rPr lang="es-PE" sz="6075" baseline="-2743" dirty="0">
                <a:solidFill>
                  <a:schemeClr val="tx1"/>
                </a:solidFill>
                <a:latin typeface="Swis721 BlkCn BT"/>
                <a:cs typeface="Swis721 BlkCn BT"/>
              </a:rPr>
              <a:t>      QUIENES SOMOS</a:t>
            </a:r>
            <a:endParaRPr sz="6075" baseline="-2743" dirty="0">
              <a:solidFill>
                <a:schemeClr val="tx1"/>
              </a:solidFill>
              <a:latin typeface="Swis721 BlkCn BT"/>
              <a:cs typeface="Swis721 BlkCn B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5097" y="2333402"/>
            <a:ext cx="5899150" cy="1242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Swis721 Cn BT"/>
                <a:cs typeface="Swis721 Cn BT"/>
              </a:rPr>
              <a:t>AFIEM </a:t>
            </a:r>
            <a:r>
              <a:rPr sz="1600" b="1" spc="-5" dirty="0">
                <a:solidFill>
                  <a:srgbClr val="FFFFFF"/>
                </a:solidFill>
                <a:latin typeface="Swis721 Cn BT"/>
                <a:cs typeface="Swis721 Cn BT"/>
              </a:rPr>
              <a:t>S.A.C. </a:t>
            </a: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Es una </a:t>
            </a:r>
            <a:r>
              <a:rPr lang="es-PE"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empresa</a:t>
            </a: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 </a:t>
            </a:r>
            <a:r>
              <a:rPr sz="1600" dirty="0">
                <a:solidFill>
                  <a:srgbClr val="FFFFFF"/>
                </a:solidFill>
                <a:latin typeface="Swis721 Cn BT"/>
                <a:cs typeface="Swis721 Cn BT"/>
              </a:rPr>
              <a:t>per</a:t>
            </a:r>
            <a:r>
              <a:rPr lang="es-PE" sz="1600" dirty="0">
                <a:solidFill>
                  <a:srgbClr val="FFFFFF"/>
                </a:solidFill>
                <a:latin typeface="Swis721 Cn BT"/>
                <a:cs typeface="Swis721 Cn BT"/>
              </a:rPr>
              <a:t>uana</a:t>
            </a:r>
            <a:r>
              <a:rPr sz="1600" dirty="0">
                <a:solidFill>
                  <a:srgbClr val="FFFFFF"/>
                </a:solidFill>
                <a:latin typeface="Swis721 Cn BT"/>
                <a:cs typeface="Swis721 Cn BT"/>
              </a:rPr>
              <a:t>, </a:t>
            </a: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dedicada </a:t>
            </a:r>
            <a:r>
              <a:rPr sz="1600" spc="-5" dirty="0">
                <a:solidFill>
                  <a:srgbClr val="FFFFFF"/>
                </a:solidFill>
                <a:latin typeface="Swis721 Cn BT"/>
                <a:cs typeface="Swis721 Cn BT"/>
              </a:rPr>
              <a:t>al desarrollo, </a:t>
            </a: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producción y  prestación de </a:t>
            </a:r>
            <a:r>
              <a:rPr sz="1600" dirty="0">
                <a:solidFill>
                  <a:srgbClr val="FFFFFF"/>
                </a:solidFill>
                <a:latin typeface="Swis721 Cn BT"/>
                <a:cs typeface="Swis721 Cn BT"/>
              </a:rPr>
              <a:t>servicios </a:t>
            </a: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y productos. Al brindar nuestros </a:t>
            </a:r>
            <a:r>
              <a:rPr sz="1600" dirty="0">
                <a:solidFill>
                  <a:srgbClr val="FFFFFF"/>
                </a:solidFill>
                <a:latin typeface="Swis721 Cn BT"/>
                <a:cs typeface="Swis721 Cn BT"/>
              </a:rPr>
              <a:t>servicios, </a:t>
            </a: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nuestro  </a:t>
            </a:r>
            <a:r>
              <a:rPr sz="1600" spc="5" dirty="0">
                <a:solidFill>
                  <a:srgbClr val="FFFFFF"/>
                </a:solidFill>
                <a:latin typeface="Swis721 Cn BT"/>
                <a:cs typeface="Swis721 Cn BT"/>
              </a:rPr>
              <a:t>propósito </a:t>
            </a:r>
            <a:r>
              <a:rPr sz="1600" dirty="0">
                <a:solidFill>
                  <a:srgbClr val="FFFFFF"/>
                </a:solidFill>
                <a:latin typeface="Swis721 Cn BT"/>
                <a:cs typeface="Swis721 Cn BT"/>
              </a:rPr>
              <a:t>es </a:t>
            </a:r>
            <a:r>
              <a:rPr sz="1600" spc="5" dirty="0">
                <a:solidFill>
                  <a:srgbClr val="FFFFFF"/>
                </a:solidFill>
                <a:latin typeface="Swis721 Cn BT"/>
                <a:cs typeface="Swis721 Cn BT"/>
              </a:rPr>
              <a:t>garantizar soluciones </a:t>
            </a: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a </a:t>
            </a:r>
            <a:r>
              <a:rPr sz="1600" spc="5" dirty="0">
                <a:solidFill>
                  <a:srgbClr val="FFFFFF"/>
                </a:solidFill>
                <a:latin typeface="Swis721 Cn BT"/>
                <a:cs typeface="Swis721 Cn BT"/>
              </a:rPr>
              <a:t>nuestros clientes, ofreciéndoles  </a:t>
            </a:r>
            <a:r>
              <a:rPr sz="1600" spc="-5" dirty="0">
                <a:solidFill>
                  <a:srgbClr val="FFFFFF"/>
                </a:solidFill>
                <a:latin typeface="Swis721 Cn BT"/>
                <a:cs typeface="Swis721 Cn BT"/>
              </a:rPr>
              <a:t>materiales </a:t>
            </a: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y </a:t>
            </a:r>
            <a:r>
              <a:rPr sz="1600" spc="-5" dirty="0">
                <a:solidFill>
                  <a:srgbClr val="FFFFFF"/>
                </a:solidFill>
                <a:latin typeface="Swis721 Cn BT"/>
                <a:cs typeface="Swis721 Cn BT"/>
              </a:rPr>
              <a:t>componentes de calidad, precios competitivos, atención  </a:t>
            </a: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especializada y</a:t>
            </a:r>
            <a:r>
              <a:rPr sz="1600" dirty="0">
                <a:solidFill>
                  <a:srgbClr val="FFFFFF"/>
                </a:solidFill>
                <a:latin typeface="Swis721 Cn BT"/>
                <a:cs typeface="Swis721 Cn B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personalizada.</a:t>
            </a:r>
            <a:endParaRPr sz="1600" dirty="0">
              <a:latin typeface="Swis721 Cn BT"/>
              <a:cs typeface="Swis721 Cn B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9855" y="4383302"/>
            <a:ext cx="3780790" cy="173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95"/>
              </a:spcBef>
            </a:pPr>
            <a:r>
              <a:rPr sz="3000" b="1" spc="-20" dirty="0">
                <a:solidFill>
                  <a:srgbClr val="2A8EA8"/>
                </a:solidFill>
                <a:latin typeface="Swis721 BlkCn BT"/>
                <a:cs typeface="Swis721 BlkCn BT"/>
              </a:rPr>
              <a:t>MISION</a:t>
            </a:r>
            <a:endParaRPr sz="3000" dirty="0">
              <a:latin typeface="Swis721 BlkCn BT"/>
              <a:cs typeface="Swis721 BlkCn BT"/>
            </a:endParaRPr>
          </a:p>
          <a:p>
            <a:pPr marL="12700" marR="5080" algn="just">
              <a:lnSpc>
                <a:spcPct val="100000"/>
              </a:lnSpc>
              <a:spcBef>
                <a:spcPts val="2210"/>
              </a:spcBef>
            </a:pP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Ser una empresa que brinde calidad y soluciones  inmediatas de acuerdo a </a:t>
            </a:r>
            <a:r>
              <a:rPr sz="1600" spc="-5" dirty="0">
                <a:solidFill>
                  <a:srgbClr val="FFFFFF"/>
                </a:solidFill>
                <a:latin typeface="Swis721 Cn BT"/>
                <a:cs typeface="Swis721 Cn BT"/>
              </a:rPr>
              <a:t>las </a:t>
            </a: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necesidades de  nuestros clientes </a:t>
            </a:r>
            <a:r>
              <a:rPr sz="1600" spc="-5" dirty="0">
                <a:solidFill>
                  <a:srgbClr val="FFFFFF"/>
                </a:solidFill>
                <a:latin typeface="Swis721 Cn BT"/>
                <a:cs typeface="Swis721 Cn BT"/>
              </a:rPr>
              <a:t>al </a:t>
            </a: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menor costo y de </a:t>
            </a:r>
            <a:r>
              <a:rPr sz="1600" spc="-5" dirty="0">
                <a:solidFill>
                  <a:srgbClr val="FFFFFF"/>
                </a:solidFill>
                <a:latin typeface="Swis721 Cn BT"/>
                <a:cs typeface="Swis721 Cn BT"/>
              </a:rPr>
              <a:t>la </a:t>
            </a:r>
            <a:r>
              <a:rPr sz="1600" spc="-10" dirty="0">
                <a:solidFill>
                  <a:srgbClr val="FFFFFF"/>
                </a:solidFill>
                <a:latin typeface="Swis721 Cn BT"/>
                <a:cs typeface="Swis721 Cn BT"/>
              </a:rPr>
              <a:t>manera  más eciente.</a:t>
            </a:r>
            <a:endParaRPr sz="1600" dirty="0">
              <a:latin typeface="Swis721 Cn BT"/>
              <a:cs typeface="Swis721 Cn B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24367" y="7603194"/>
            <a:ext cx="4100829" cy="99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31F20"/>
                </a:solidFill>
                <a:latin typeface="Swis721 Cn BT"/>
                <a:cs typeface="Swis721 Cn BT"/>
              </a:rPr>
              <a:t>Ser una Empresa altamente competitiva en </a:t>
            </a:r>
            <a:r>
              <a:rPr sz="1600" spc="-5" dirty="0">
                <a:solidFill>
                  <a:srgbClr val="231F20"/>
                </a:solidFill>
                <a:latin typeface="Swis721 Cn BT"/>
                <a:cs typeface="Swis721 Cn BT"/>
              </a:rPr>
              <a:t>el </a:t>
            </a:r>
            <a:r>
              <a:rPr sz="1600" spc="-10" dirty="0">
                <a:solidFill>
                  <a:srgbClr val="231F20"/>
                </a:solidFill>
                <a:latin typeface="Swis721 Cn BT"/>
                <a:cs typeface="Swis721 Cn BT"/>
              </a:rPr>
              <a:t>sector  minero, </a:t>
            </a:r>
            <a:r>
              <a:rPr sz="1600" spc="-5" dirty="0">
                <a:solidFill>
                  <a:srgbClr val="231F20"/>
                </a:solidFill>
                <a:latin typeface="Swis721 Cn BT"/>
                <a:cs typeface="Swis721 Cn BT"/>
              </a:rPr>
              <a:t>industrial, </a:t>
            </a:r>
            <a:r>
              <a:rPr sz="1600" spc="-10" dirty="0">
                <a:solidFill>
                  <a:srgbClr val="231F20"/>
                </a:solidFill>
                <a:latin typeface="Swis721 Cn BT"/>
                <a:cs typeface="Swis721 Cn BT"/>
              </a:rPr>
              <a:t>que satisfaga de </a:t>
            </a:r>
            <a:r>
              <a:rPr sz="1600" spc="-5" dirty="0">
                <a:solidFill>
                  <a:srgbClr val="231F20"/>
                </a:solidFill>
                <a:latin typeface="Swis721 Cn BT"/>
                <a:cs typeface="Swis721 Cn BT"/>
              </a:rPr>
              <a:t>la </a:t>
            </a:r>
            <a:r>
              <a:rPr sz="1600" spc="-10" dirty="0">
                <a:solidFill>
                  <a:srgbClr val="231F20"/>
                </a:solidFill>
                <a:latin typeface="Swis721 Cn BT"/>
                <a:cs typeface="Swis721 Cn BT"/>
              </a:rPr>
              <a:t>mejor manera  </a:t>
            </a:r>
            <a:r>
              <a:rPr sz="1600" spc="-5" dirty="0">
                <a:solidFill>
                  <a:srgbClr val="231F20"/>
                </a:solidFill>
                <a:latin typeface="Swis721 Cn BT"/>
                <a:cs typeface="Swis721 Cn BT"/>
              </a:rPr>
              <a:t>las </a:t>
            </a:r>
            <a:r>
              <a:rPr sz="1600" spc="-10" dirty="0">
                <a:solidFill>
                  <a:srgbClr val="231F20"/>
                </a:solidFill>
                <a:latin typeface="Swis721 Cn BT"/>
                <a:cs typeface="Swis721 Cn BT"/>
              </a:rPr>
              <a:t>expectativas de nuestros clientes, </a:t>
            </a:r>
            <a:r>
              <a:rPr sz="1600" spc="-5" dirty="0">
                <a:solidFill>
                  <a:srgbClr val="231F20"/>
                </a:solidFill>
                <a:latin typeface="Swis721 Cn BT"/>
                <a:cs typeface="Swis721 Cn BT"/>
              </a:rPr>
              <a:t>desarrollando  </a:t>
            </a:r>
            <a:r>
              <a:rPr sz="1600" spc="-10" dirty="0">
                <a:solidFill>
                  <a:srgbClr val="231F20"/>
                </a:solidFill>
                <a:latin typeface="Swis721 Cn BT"/>
                <a:cs typeface="Swis721 Cn BT"/>
              </a:rPr>
              <a:t>día a día nuestras </a:t>
            </a:r>
            <a:r>
              <a:rPr sz="1600" spc="-5" dirty="0">
                <a:solidFill>
                  <a:srgbClr val="231F20"/>
                </a:solidFill>
                <a:latin typeface="Swis721 Cn BT"/>
                <a:cs typeface="Swis721 Cn BT"/>
              </a:rPr>
              <a:t>alternativas </a:t>
            </a:r>
            <a:r>
              <a:rPr sz="1600" spc="-10" dirty="0">
                <a:solidFill>
                  <a:srgbClr val="231F20"/>
                </a:solidFill>
                <a:latin typeface="Swis721 Cn BT"/>
                <a:cs typeface="Swis721 Cn BT"/>
              </a:rPr>
              <a:t>para un mejor</a:t>
            </a:r>
            <a:r>
              <a:rPr sz="1600" spc="55" dirty="0">
                <a:solidFill>
                  <a:srgbClr val="231F20"/>
                </a:solidFill>
                <a:latin typeface="Swis721 Cn BT"/>
                <a:cs typeface="Swis721 Cn BT"/>
              </a:rPr>
              <a:t> </a:t>
            </a:r>
            <a:r>
              <a:rPr sz="1600" dirty="0">
                <a:solidFill>
                  <a:srgbClr val="231F20"/>
                </a:solidFill>
                <a:latin typeface="Swis721 Cn BT"/>
                <a:cs typeface="Swis721 Cn BT"/>
              </a:rPr>
              <a:t>servicio.</a:t>
            </a:r>
            <a:endParaRPr sz="1600" dirty="0">
              <a:latin typeface="Swis721 Cn BT"/>
              <a:cs typeface="Swis721 Cn B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01534" y="6963235"/>
            <a:ext cx="11087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b="1" spc="-15" dirty="0">
                <a:solidFill>
                  <a:srgbClr val="4A3C63"/>
                </a:solidFill>
                <a:latin typeface="Swis721 BlkCn BT"/>
                <a:cs typeface="Swis721 BlkCn BT"/>
              </a:rPr>
              <a:t>VISION</a:t>
            </a:r>
            <a:endParaRPr sz="3000" dirty="0">
              <a:latin typeface="Swis721 BlkCn BT"/>
              <a:cs typeface="Swis721 BlkCn B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46247" y="4773938"/>
            <a:ext cx="2497009" cy="1736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4746247" y="4773938"/>
            <a:ext cx="2497455" cy="1737360"/>
          </a:xfrm>
          <a:custGeom>
            <a:avLst/>
            <a:gdLst/>
            <a:ahLst/>
            <a:cxnLst/>
            <a:rect l="l" t="t" r="r" b="b"/>
            <a:pathLst>
              <a:path w="2497454" h="1737359">
                <a:moveTo>
                  <a:pt x="0" y="868446"/>
                </a:moveTo>
                <a:lnTo>
                  <a:pt x="312126" y="434224"/>
                </a:lnTo>
                <a:lnTo>
                  <a:pt x="624253" y="0"/>
                </a:lnTo>
                <a:lnTo>
                  <a:pt x="1248503" y="0"/>
                </a:lnTo>
                <a:lnTo>
                  <a:pt x="1872758" y="0"/>
                </a:lnTo>
                <a:lnTo>
                  <a:pt x="2184886" y="434224"/>
                </a:lnTo>
                <a:lnTo>
                  <a:pt x="2497009" y="868446"/>
                </a:lnTo>
                <a:lnTo>
                  <a:pt x="2184886" y="1302670"/>
                </a:lnTo>
                <a:lnTo>
                  <a:pt x="1872758" y="1736895"/>
                </a:lnTo>
                <a:lnTo>
                  <a:pt x="1248503" y="1736895"/>
                </a:lnTo>
                <a:lnTo>
                  <a:pt x="624253" y="1736895"/>
                </a:lnTo>
                <a:lnTo>
                  <a:pt x="312126" y="1302670"/>
                </a:lnTo>
                <a:lnTo>
                  <a:pt x="0" y="868446"/>
                </a:lnTo>
                <a:close/>
              </a:path>
            </a:pathLst>
          </a:custGeom>
          <a:ln w="72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42175" y="7278764"/>
            <a:ext cx="2497010" cy="17368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242175" y="7278764"/>
            <a:ext cx="2497455" cy="1737360"/>
          </a:xfrm>
          <a:custGeom>
            <a:avLst/>
            <a:gdLst/>
            <a:ahLst/>
            <a:cxnLst/>
            <a:rect l="l" t="t" r="r" b="b"/>
            <a:pathLst>
              <a:path w="2497455" h="1737359">
                <a:moveTo>
                  <a:pt x="0" y="868446"/>
                </a:moveTo>
                <a:lnTo>
                  <a:pt x="312127" y="434220"/>
                </a:lnTo>
                <a:lnTo>
                  <a:pt x="624254" y="0"/>
                </a:lnTo>
                <a:lnTo>
                  <a:pt x="1248505" y="0"/>
                </a:lnTo>
                <a:lnTo>
                  <a:pt x="1872759" y="0"/>
                </a:lnTo>
                <a:lnTo>
                  <a:pt x="2184883" y="434220"/>
                </a:lnTo>
                <a:lnTo>
                  <a:pt x="2497010" y="868446"/>
                </a:lnTo>
                <a:lnTo>
                  <a:pt x="2184883" y="1302670"/>
                </a:lnTo>
                <a:lnTo>
                  <a:pt x="1872759" y="1736895"/>
                </a:lnTo>
                <a:lnTo>
                  <a:pt x="1248505" y="1736895"/>
                </a:lnTo>
                <a:lnTo>
                  <a:pt x="624254" y="1736895"/>
                </a:lnTo>
                <a:lnTo>
                  <a:pt x="312127" y="1302670"/>
                </a:lnTo>
                <a:lnTo>
                  <a:pt x="0" y="868446"/>
                </a:lnTo>
                <a:close/>
              </a:path>
            </a:pathLst>
          </a:custGeom>
          <a:ln w="720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85843" y="396254"/>
            <a:ext cx="1491886" cy="9123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216" y="14867"/>
            <a:ext cx="7491031" cy="10662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143326" y="0"/>
            <a:ext cx="2375942" cy="710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40702" y="0"/>
            <a:ext cx="7319297" cy="1152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742483" y="0"/>
            <a:ext cx="3817620" cy="874394"/>
          </a:xfrm>
          <a:custGeom>
            <a:avLst/>
            <a:gdLst/>
            <a:ahLst/>
            <a:cxnLst/>
            <a:rect l="l" t="t" r="r" b="b"/>
            <a:pathLst>
              <a:path w="3817620" h="874394">
                <a:moveTo>
                  <a:pt x="3817516" y="0"/>
                </a:moveTo>
                <a:lnTo>
                  <a:pt x="0" y="0"/>
                </a:lnTo>
                <a:lnTo>
                  <a:pt x="3817516" y="873787"/>
                </a:lnTo>
                <a:lnTo>
                  <a:pt x="3817516" y="0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216296" y="0"/>
            <a:ext cx="2343703" cy="869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164914" y="3712242"/>
            <a:ext cx="2288540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i="1" spc="-15" dirty="0">
                <a:latin typeface="Calibri"/>
                <a:cs typeface="Calibri"/>
              </a:rPr>
              <a:t>ARBOLES</a:t>
            </a:r>
            <a:r>
              <a:rPr sz="18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35" dirty="0">
                <a:latin typeface="Calibri"/>
                <a:cs typeface="Calibri"/>
              </a:rPr>
              <a:t>AGITACIÓN</a:t>
            </a:r>
            <a:endParaRPr sz="1800" b="1" i="1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5077" y="5986305"/>
            <a:ext cx="2286635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i="1" spc="-15" dirty="0">
                <a:latin typeface="Calibri"/>
                <a:cs typeface="Calibri"/>
              </a:rPr>
              <a:t>CAJA</a:t>
            </a:r>
            <a:r>
              <a:rPr sz="18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DE</a:t>
            </a:r>
            <a:r>
              <a:rPr sz="1800" b="1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RODAMIENTOS</a:t>
            </a:r>
            <a:endParaRPr sz="1800" i="1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38" y="8524827"/>
            <a:ext cx="3107690" cy="29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i="1" spc="-15" dirty="0">
                <a:latin typeface="Calibri"/>
                <a:cs typeface="Calibri"/>
              </a:rPr>
              <a:t>VULCANIZADO</a:t>
            </a:r>
            <a:r>
              <a:rPr sz="18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CON</a:t>
            </a:r>
            <a:r>
              <a:rPr sz="18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35" dirty="0">
                <a:latin typeface="Calibri"/>
                <a:cs typeface="Calibri"/>
              </a:rPr>
              <a:t>AUTO</a:t>
            </a:r>
            <a:r>
              <a:rPr sz="1800" b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i="1" spc="-30" dirty="0">
                <a:latin typeface="Calibri"/>
                <a:cs typeface="Calibri"/>
              </a:rPr>
              <a:t>CLAVE</a:t>
            </a:r>
            <a:endParaRPr sz="1800" i="1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6217" y="5360382"/>
            <a:ext cx="2497014" cy="1733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86216" y="5360349"/>
            <a:ext cx="2497455" cy="1734185"/>
          </a:xfrm>
          <a:custGeom>
            <a:avLst/>
            <a:gdLst/>
            <a:ahLst/>
            <a:cxnLst/>
            <a:rect l="l" t="t" r="r" b="b"/>
            <a:pathLst>
              <a:path w="2497455" h="1734184">
                <a:moveTo>
                  <a:pt x="2497010" y="866899"/>
                </a:moveTo>
                <a:lnTo>
                  <a:pt x="2184883" y="433449"/>
                </a:lnTo>
                <a:lnTo>
                  <a:pt x="1872756" y="0"/>
                </a:lnTo>
                <a:lnTo>
                  <a:pt x="1248507" y="0"/>
                </a:lnTo>
                <a:lnTo>
                  <a:pt x="624253" y="0"/>
                </a:lnTo>
                <a:lnTo>
                  <a:pt x="312126" y="433449"/>
                </a:lnTo>
                <a:lnTo>
                  <a:pt x="0" y="866899"/>
                </a:lnTo>
                <a:lnTo>
                  <a:pt x="312126" y="1300348"/>
                </a:lnTo>
                <a:lnTo>
                  <a:pt x="624253" y="1733799"/>
                </a:lnTo>
                <a:lnTo>
                  <a:pt x="1248507" y="1733799"/>
                </a:lnTo>
                <a:lnTo>
                  <a:pt x="1872756" y="1733799"/>
                </a:lnTo>
                <a:lnTo>
                  <a:pt x="2184883" y="1300348"/>
                </a:lnTo>
                <a:lnTo>
                  <a:pt x="2497010" y="866899"/>
                </a:lnTo>
                <a:close/>
              </a:path>
            </a:pathLst>
          </a:custGeom>
          <a:ln w="6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638155" y="4263940"/>
            <a:ext cx="2497010" cy="17449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638151" y="4263901"/>
            <a:ext cx="2497455" cy="1734185"/>
          </a:xfrm>
          <a:custGeom>
            <a:avLst/>
            <a:gdLst/>
            <a:ahLst/>
            <a:cxnLst/>
            <a:rect l="l" t="t" r="r" b="b"/>
            <a:pathLst>
              <a:path w="2497454" h="1734185">
                <a:moveTo>
                  <a:pt x="2497006" y="866899"/>
                </a:moveTo>
                <a:lnTo>
                  <a:pt x="2184879" y="433449"/>
                </a:lnTo>
                <a:lnTo>
                  <a:pt x="1872754" y="0"/>
                </a:lnTo>
                <a:lnTo>
                  <a:pt x="1248504" y="0"/>
                </a:lnTo>
                <a:lnTo>
                  <a:pt x="624250" y="0"/>
                </a:lnTo>
                <a:lnTo>
                  <a:pt x="312123" y="433449"/>
                </a:lnTo>
                <a:lnTo>
                  <a:pt x="0" y="866899"/>
                </a:lnTo>
                <a:lnTo>
                  <a:pt x="312123" y="1300348"/>
                </a:lnTo>
                <a:lnTo>
                  <a:pt x="624250" y="1733799"/>
                </a:lnTo>
                <a:lnTo>
                  <a:pt x="1248504" y="1733799"/>
                </a:lnTo>
                <a:lnTo>
                  <a:pt x="1872754" y="1733799"/>
                </a:lnTo>
                <a:lnTo>
                  <a:pt x="2184879" y="1300348"/>
                </a:lnTo>
                <a:lnTo>
                  <a:pt x="2497006" y="866899"/>
                </a:lnTo>
                <a:close/>
              </a:path>
            </a:pathLst>
          </a:custGeom>
          <a:ln w="6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938868" y="7449592"/>
            <a:ext cx="2278382" cy="1733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4730550" y="7969367"/>
            <a:ext cx="249962" cy="694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730545" y="7449571"/>
            <a:ext cx="2497455" cy="1734185"/>
          </a:xfrm>
          <a:custGeom>
            <a:avLst/>
            <a:gdLst/>
            <a:ahLst/>
            <a:cxnLst/>
            <a:rect l="l" t="t" r="r" b="b"/>
            <a:pathLst>
              <a:path w="2497454" h="1734184">
                <a:moveTo>
                  <a:pt x="0" y="866900"/>
                </a:moveTo>
                <a:lnTo>
                  <a:pt x="312126" y="433449"/>
                </a:lnTo>
                <a:lnTo>
                  <a:pt x="624253" y="0"/>
                </a:lnTo>
                <a:lnTo>
                  <a:pt x="1248502" y="0"/>
                </a:lnTo>
                <a:lnTo>
                  <a:pt x="1872756" y="0"/>
                </a:lnTo>
                <a:lnTo>
                  <a:pt x="2184883" y="433449"/>
                </a:lnTo>
                <a:lnTo>
                  <a:pt x="2497010" y="866900"/>
                </a:lnTo>
                <a:lnTo>
                  <a:pt x="2184883" y="1300350"/>
                </a:lnTo>
                <a:lnTo>
                  <a:pt x="1872756" y="1733799"/>
                </a:lnTo>
                <a:lnTo>
                  <a:pt x="1248502" y="1733799"/>
                </a:lnTo>
                <a:lnTo>
                  <a:pt x="624253" y="1733799"/>
                </a:lnTo>
                <a:lnTo>
                  <a:pt x="312126" y="1300350"/>
                </a:lnTo>
                <a:lnTo>
                  <a:pt x="0" y="866900"/>
                </a:lnTo>
                <a:close/>
              </a:path>
            </a:pathLst>
          </a:custGeom>
          <a:ln w="6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702516" y="6399773"/>
            <a:ext cx="2497010" cy="17337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702511" y="6399748"/>
            <a:ext cx="2497455" cy="1734185"/>
          </a:xfrm>
          <a:custGeom>
            <a:avLst/>
            <a:gdLst/>
            <a:ahLst/>
            <a:cxnLst/>
            <a:rect l="l" t="t" r="r" b="b"/>
            <a:pathLst>
              <a:path w="2497454" h="1734184">
                <a:moveTo>
                  <a:pt x="0" y="866898"/>
                </a:moveTo>
                <a:lnTo>
                  <a:pt x="312127" y="433449"/>
                </a:lnTo>
                <a:lnTo>
                  <a:pt x="624250" y="0"/>
                </a:lnTo>
                <a:lnTo>
                  <a:pt x="1248504" y="0"/>
                </a:lnTo>
                <a:lnTo>
                  <a:pt x="1872758" y="0"/>
                </a:lnTo>
                <a:lnTo>
                  <a:pt x="2184882" y="433449"/>
                </a:lnTo>
                <a:lnTo>
                  <a:pt x="2497007" y="866898"/>
                </a:lnTo>
                <a:lnTo>
                  <a:pt x="2184882" y="1300348"/>
                </a:lnTo>
                <a:lnTo>
                  <a:pt x="1872758" y="1733797"/>
                </a:lnTo>
                <a:lnTo>
                  <a:pt x="1248504" y="1733797"/>
                </a:lnTo>
                <a:lnTo>
                  <a:pt x="624250" y="1733797"/>
                </a:lnTo>
                <a:lnTo>
                  <a:pt x="312127" y="1300348"/>
                </a:lnTo>
                <a:lnTo>
                  <a:pt x="0" y="866898"/>
                </a:lnTo>
                <a:close/>
              </a:path>
            </a:pathLst>
          </a:custGeom>
          <a:ln w="6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308670" y="9576532"/>
            <a:ext cx="3304540" cy="1045844"/>
          </a:xfrm>
          <a:custGeom>
            <a:avLst/>
            <a:gdLst/>
            <a:ahLst/>
            <a:cxnLst/>
            <a:rect l="l" t="t" r="r" b="b"/>
            <a:pathLst>
              <a:path w="3304540" h="1045845">
                <a:moveTo>
                  <a:pt x="3304414" y="0"/>
                </a:moveTo>
                <a:lnTo>
                  <a:pt x="0" y="868817"/>
                </a:lnTo>
                <a:lnTo>
                  <a:pt x="0" y="1045559"/>
                </a:lnTo>
                <a:lnTo>
                  <a:pt x="3304414" y="176742"/>
                </a:lnTo>
                <a:lnTo>
                  <a:pt x="3304414" y="0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106817" y="9483278"/>
            <a:ext cx="4415155" cy="1175385"/>
          </a:xfrm>
          <a:custGeom>
            <a:avLst/>
            <a:gdLst/>
            <a:ahLst/>
            <a:cxnLst/>
            <a:rect l="l" t="t" r="r" b="b"/>
            <a:pathLst>
              <a:path w="4415155" h="1175384">
                <a:moveTo>
                  <a:pt x="4414709" y="0"/>
                </a:moveTo>
                <a:lnTo>
                  <a:pt x="0" y="1175017"/>
                </a:lnTo>
                <a:lnTo>
                  <a:pt x="4414709" y="1167969"/>
                </a:lnTo>
                <a:lnTo>
                  <a:pt x="4414709" y="0"/>
                </a:lnTo>
                <a:close/>
              </a:path>
            </a:pathLst>
          </a:custGeom>
          <a:solidFill>
            <a:srgbClr val="6E9F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255314" y="9483278"/>
            <a:ext cx="4266211" cy="11747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66853" y="9197881"/>
            <a:ext cx="2473960" cy="1453515"/>
          </a:xfrm>
          <a:custGeom>
            <a:avLst/>
            <a:gdLst/>
            <a:ahLst/>
            <a:cxnLst/>
            <a:rect l="l" t="t" r="r" b="b"/>
            <a:pathLst>
              <a:path w="2473960" h="1453515">
                <a:moveTo>
                  <a:pt x="0" y="0"/>
                </a:moveTo>
                <a:lnTo>
                  <a:pt x="0" y="243611"/>
                </a:lnTo>
                <a:lnTo>
                  <a:pt x="2059110" y="1453333"/>
                </a:lnTo>
                <a:lnTo>
                  <a:pt x="2473775" y="1453333"/>
                </a:lnTo>
                <a:lnTo>
                  <a:pt x="0" y="0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1802" y="9723722"/>
            <a:ext cx="1249607" cy="9275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79695" y="9145627"/>
            <a:ext cx="2562080" cy="15056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1798" y="9116078"/>
            <a:ext cx="2613017" cy="15351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30257" y="1376856"/>
            <a:ext cx="6637655" cy="545465"/>
          </a:xfrm>
          <a:custGeom>
            <a:avLst/>
            <a:gdLst/>
            <a:ahLst/>
            <a:cxnLst/>
            <a:rect l="l" t="t" r="r" b="b"/>
            <a:pathLst>
              <a:path w="6637655" h="545464">
                <a:moveTo>
                  <a:pt x="0" y="0"/>
                </a:moveTo>
                <a:lnTo>
                  <a:pt x="6637287" y="0"/>
                </a:lnTo>
                <a:lnTo>
                  <a:pt x="6637287" y="545122"/>
                </a:lnTo>
                <a:lnTo>
                  <a:pt x="0" y="545122"/>
                </a:lnTo>
                <a:lnTo>
                  <a:pt x="0" y="0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71317" y="1399632"/>
            <a:ext cx="3497579" cy="481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spc="-20" dirty="0">
                <a:solidFill>
                  <a:srgbClr val="FFFFFF"/>
                </a:solidFill>
                <a:latin typeface="Swis721 BlkCn BT"/>
                <a:cs typeface="Swis721 BlkCn BT"/>
              </a:rPr>
              <a:t>NUESTROS</a:t>
            </a:r>
            <a:r>
              <a:rPr sz="3000" spc="-40" dirty="0">
                <a:solidFill>
                  <a:srgbClr val="FFFFFF"/>
                </a:solidFill>
                <a:latin typeface="Swis721 BlkCn BT"/>
                <a:cs typeface="Swis721 BlkCn BT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Swis721 BlkCn BT"/>
                <a:cs typeface="Swis721 BlkCn BT"/>
              </a:rPr>
              <a:t>SERVICIOS</a:t>
            </a:r>
            <a:endParaRPr sz="3000" dirty="0">
              <a:latin typeface="Swis721 BlkCn BT"/>
              <a:cs typeface="Swis721 BlkCn B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768780" y="1437934"/>
            <a:ext cx="2497009" cy="16086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4768773" y="1312714"/>
            <a:ext cx="2497455" cy="1734185"/>
          </a:xfrm>
          <a:custGeom>
            <a:avLst/>
            <a:gdLst/>
            <a:ahLst/>
            <a:cxnLst/>
            <a:rect l="l" t="t" r="r" b="b"/>
            <a:pathLst>
              <a:path w="2497454" h="1734185">
                <a:moveTo>
                  <a:pt x="2497006" y="866901"/>
                </a:moveTo>
                <a:lnTo>
                  <a:pt x="2184879" y="433449"/>
                </a:lnTo>
                <a:lnTo>
                  <a:pt x="1872752" y="0"/>
                </a:lnTo>
                <a:lnTo>
                  <a:pt x="1248504" y="0"/>
                </a:lnTo>
                <a:lnTo>
                  <a:pt x="624250" y="0"/>
                </a:lnTo>
                <a:lnTo>
                  <a:pt x="312123" y="433449"/>
                </a:lnTo>
                <a:lnTo>
                  <a:pt x="0" y="866901"/>
                </a:lnTo>
                <a:lnTo>
                  <a:pt x="312123" y="1300350"/>
                </a:lnTo>
                <a:lnTo>
                  <a:pt x="624250" y="1733799"/>
                </a:lnTo>
                <a:lnTo>
                  <a:pt x="1248504" y="1733799"/>
                </a:lnTo>
                <a:lnTo>
                  <a:pt x="1872752" y="1733799"/>
                </a:lnTo>
                <a:lnTo>
                  <a:pt x="2184879" y="1300350"/>
                </a:lnTo>
                <a:lnTo>
                  <a:pt x="2497006" y="866901"/>
                </a:lnTo>
                <a:close/>
              </a:path>
            </a:pathLst>
          </a:custGeom>
          <a:ln w="6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4768780" y="3270879"/>
            <a:ext cx="2497009" cy="17005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4768773" y="3237247"/>
            <a:ext cx="2497455" cy="1734185"/>
          </a:xfrm>
          <a:custGeom>
            <a:avLst/>
            <a:gdLst/>
            <a:ahLst/>
            <a:cxnLst/>
            <a:rect l="l" t="t" r="r" b="b"/>
            <a:pathLst>
              <a:path w="2497454" h="1734185">
                <a:moveTo>
                  <a:pt x="2497006" y="866899"/>
                </a:moveTo>
                <a:lnTo>
                  <a:pt x="2184879" y="433449"/>
                </a:lnTo>
                <a:lnTo>
                  <a:pt x="1872752" y="0"/>
                </a:lnTo>
                <a:lnTo>
                  <a:pt x="1248504" y="0"/>
                </a:lnTo>
                <a:lnTo>
                  <a:pt x="624250" y="0"/>
                </a:lnTo>
                <a:lnTo>
                  <a:pt x="312123" y="433449"/>
                </a:lnTo>
                <a:lnTo>
                  <a:pt x="0" y="866899"/>
                </a:lnTo>
                <a:lnTo>
                  <a:pt x="312123" y="1300348"/>
                </a:lnTo>
                <a:lnTo>
                  <a:pt x="624250" y="1733797"/>
                </a:lnTo>
                <a:lnTo>
                  <a:pt x="1248504" y="1733797"/>
                </a:lnTo>
                <a:lnTo>
                  <a:pt x="1872752" y="1733797"/>
                </a:lnTo>
                <a:lnTo>
                  <a:pt x="2184879" y="1300348"/>
                </a:lnTo>
                <a:lnTo>
                  <a:pt x="2497006" y="866899"/>
                </a:lnTo>
                <a:close/>
              </a:path>
            </a:pathLst>
          </a:custGeom>
          <a:ln w="633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464562" y="2057954"/>
            <a:ext cx="4197985" cy="1457960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vert="horz" wrap="square" lIns="0" tIns="79375" rIns="0" bIns="0" rtlCol="0">
            <a:spAutoFit/>
          </a:bodyPr>
          <a:lstStyle/>
          <a:p>
            <a:pPr marL="138430" marR="91440" algn="just">
              <a:lnSpc>
                <a:spcPct val="100000"/>
              </a:lnSpc>
              <a:spcBef>
                <a:spcPts val="625"/>
              </a:spcBef>
            </a:pPr>
            <a:r>
              <a:rPr sz="1600" spc="-10" dirty="0">
                <a:solidFill>
                  <a:srgbClr val="231F20"/>
                </a:solidFill>
                <a:latin typeface="Swis721 Cn BT"/>
                <a:cs typeface="Swis721 Cn BT"/>
              </a:rPr>
              <a:t>Brindamos </a:t>
            </a:r>
            <a:r>
              <a:rPr sz="1600" dirty="0">
                <a:solidFill>
                  <a:srgbClr val="231F20"/>
                </a:solidFill>
                <a:latin typeface="Swis721 Cn BT"/>
                <a:cs typeface="Swis721 Cn BT"/>
              </a:rPr>
              <a:t>servicios </a:t>
            </a:r>
            <a:r>
              <a:rPr sz="1600" spc="-10" dirty="0">
                <a:solidFill>
                  <a:srgbClr val="231F20"/>
                </a:solidFill>
                <a:latin typeface="Swis721 Cn BT"/>
                <a:cs typeface="Swis721 Cn BT"/>
              </a:rPr>
              <a:t>mecanizados, fabricación y  reparación de componentes mecánicos, montaje y  desmontaje de planta concentradoras de minerales.  Mantenimiento de </a:t>
            </a:r>
            <a:r>
              <a:rPr sz="1600" spc="-5" dirty="0">
                <a:solidFill>
                  <a:srgbClr val="231F20"/>
                </a:solidFill>
                <a:latin typeface="Swis721 Cn BT"/>
                <a:cs typeface="Swis721 Cn BT"/>
              </a:rPr>
              <a:t>estructuras </a:t>
            </a:r>
            <a:r>
              <a:rPr sz="1600" spc="-10" dirty="0">
                <a:solidFill>
                  <a:srgbClr val="231F20"/>
                </a:solidFill>
                <a:latin typeface="Swis721 Cn BT"/>
                <a:cs typeface="Swis721 Cn BT"/>
              </a:rPr>
              <a:t>metálicas, reparación  de Equipos y maquinarias</a:t>
            </a:r>
            <a:r>
              <a:rPr sz="1600" spc="15" dirty="0">
                <a:solidFill>
                  <a:srgbClr val="231F20"/>
                </a:solidFill>
                <a:latin typeface="Swis721 Cn BT"/>
                <a:cs typeface="Swis721 Cn BT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Swis721 Cn BT"/>
                <a:cs typeface="Swis721 Cn BT"/>
              </a:rPr>
              <a:t>industriales.</a:t>
            </a:r>
            <a:endParaRPr sz="1600" dirty="0">
              <a:latin typeface="Swis721 Cn BT"/>
              <a:cs typeface="Swis721 Cn B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1"/>
            <a:ext cx="7557433" cy="1069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020151" y="273"/>
            <a:ext cx="2397819" cy="72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191"/>
            <a:ext cx="7508026" cy="1175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60591" y="191"/>
            <a:ext cx="3947795" cy="897890"/>
          </a:xfrm>
          <a:custGeom>
            <a:avLst/>
            <a:gdLst/>
            <a:ahLst/>
            <a:cxnLst/>
            <a:rect l="l" t="t" r="r" b="b"/>
            <a:pathLst>
              <a:path w="3947795" h="897890">
                <a:moveTo>
                  <a:pt x="3947435" y="0"/>
                </a:moveTo>
                <a:lnTo>
                  <a:pt x="0" y="0"/>
                </a:lnTo>
                <a:lnTo>
                  <a:pt x="3947435" y="897752"/>
                </a:lnTo>
                <a:lnTo>
                  <a:pt x="3947435" y="0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072576" y="191"/>
            <a:ext cx="2435449" cy="897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304054" y="9588254"/>
            <a:ext cx="3335020" cy="1049020"/>
          </a:xfrm>
          <a:custGeom>
            <a:avLst/>
            <a:gdLst/>
            <a:ahLst/>
            <a:cxnLst/>
            <a:rect l="l" t="t" r="r" b="b"/>
            <a:pathLst>
              <a:path w="3335020" h="1049020">
                <a:moveTo>
                  <a:pt x="3334834" y="0"/>
                </a:moveTo>
                <a:lnTo>
                  <a:pt x="0" y="871214"/>
                </a:lnTo>
                <a:lnTo>
                  <a:pt x="0" y="1048442"/>
                </a:lnTo>
                <a:lnTo>
                  <a:pt x="3334834" y="177228"/>
                </a:lnTo>
                <a:lnTo>
                  <a:pt x="3334834" y="0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100341" y="9494744"/>
            <a:ext cx="4455795" cy="1178560"/>
          </a:xfrm>
          <a:custGeom>
            <a:avLst/>
            <a:gdLst/>
            <a:ahLst/>
            <a:cxnLst/>
            <a:rect l="l" t="t" r="r" b="b"/>
            <a:pathLst>
              <a:path w="4455795" h="1178559">
                <a:moveTo>
                  <a:pt x="4455353" y="0"/>
                </a:moveTo>
                <a:lnTo>
                  <a:pt x="0" y="1178259"/>
                </a:lnTo>
                <a:lnTo>
                  <a:pt x="4455353" y="1171191"/>
                </a:lnTo>
                <a:lnTo>
                  <a:pt x="4455353" y="0"/>
                </a:lnTo>
                <a:close/>
              </a:path>
            </a:pathLst>
          </a:custGeom>
          <a:solidFill>
            <a:srgbClr val="6E9F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250205" y="9494744"/>
            <a:ext cx="4305489" cy="1178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38835" y="9208558"/>
            <a:ext cx="2496820" cy="1457960"/>
          </a:xfrm>
          <a:custGeom>
            <a:avLst/>
            <a:gdLst/>
            <a:ahLst/>
            <a:cxnLst/>
            <a:rect l="l" t="t" r="r" b="b"/>
            <a:pathLst>
              <a:path w="2496820" h="1457959">
                <a:moveTo>
                  <a:pt x="0" y="0"/>
                </a:moveTo>
                <a:lnTo>
                  <a:pt x="0" y="244281"/>
                </a:lnTo>
                <a:lnTo>
                  <a:pt x="2078067" y="1457345"/>
                </a:lnTo>
                <a:lnTo>
                  <a:pt x="2496549" y="1457345"/>
                </a:lnTo>
                <a:lnTo>
                  <a:pt x="0" y="0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736404"/>
            <a:ext cx="1258128" cy="929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48113" y="9156157"/>
            <a:ext cx="2585666" cy="1509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9128273"/>
            <a:ext cx="2634087" cy="15376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13803" y="7118139"/>
            <a:ext cx="2520000" cy="17385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13803" y="7118139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4999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4999" y="434646"/>
                </a:lnTo>
                <a:lnTo>
                  <a:pt x="0" y="869288"/>
                </a:lnTo>
                <a:lnTo>
                  <a:pt x="314999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4999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664006" y="8140003"/>
            <a:ext cx="2520000" cy="1738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664006" y="8140003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4766169" y="5976439"/>
            <a:ext cx="2494643" cy="17385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4766169" y="5976439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726231" y="3923046"/>
            <a:ext cx="2520000" cy="17385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726231" y="3923046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4999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4999" y="434646"/>
                </a:lnTo>
                <a:lnTo>
                  <a:pt x="0" y="869288"/>
                </a:lnTo>
                <a:lnTo>
                  <a:pt x="314999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4999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13803" y="3942205"/>
            <a:ext cx="2520000" cy="17385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13803" y="3942205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4999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4999" y="434646"/>
                </a:lnTo>
                <a:lnTo>
                  <a:pt x="0" y="869288"/>
                </a:lnTo>
                <a:lnTo>
                  <a:pt x="314999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4999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664006" y="4973018"/>
            <a:ext cx="2520000" cy="17385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664006" y="4973018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549186" y="2372641"/>
            <a:ext cx="1819275" cy="1137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68275" marR="5080" indent="172720" algn="just">
              <a:lnSpc>
                <a:spcPct val="101699"/>
              </a:lnSpc>
              <a:spcBef>
                <a:spcPts val="60"/>
              </a:spcBef>
            </a:pPr>
            <a:r>
              <a:rPr sz="1800" b="1" spc="-15" dirty="0">
                <a:solidFill>
                  <a:srgbClr val="231F20"/>
                </a:solidFill>
                <a:latin typeface="Calibri"/>
                <a:cs typeface="Calibri"/>
              </a:rPr>
              <a:t>FABRICACIÓN  </a:t>
            </a:r>
            <a:r>
              <a:rPr sz="1800" b="1" dirty="0">
                <a:solidFill>
                  <a:srgbClr val="231F20"/>
                </a:solidFill>
                <a:latin typeface="Calibri"/>
                <a:cs typeface="Calibri"/>
              </a:rPr>
              <a:t>Y</a:t>
            </a:r>
            <a:r>
              <a:rPr lang="es-PE" sz="1800" b="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231F20"/>
                </a:solidFill>
                <a:latin typeface="Calibri"/>
                <a:cs typeface="Calibri"/>
              </a:rPr>
              <a:t>REPARACIÓN  </a:t>
            </a:r>
            <a:r>
              <a:rPr sz="1800" b="1" spc="-5" dirty="0">
                <a:solidFill>
                  <a:srgbClr val="231F20"/>
                </a:solidFill>
                <a:latin typeface="Calibri"/>
                <a:cs typeface="Calibri"/>
              </a:rPr>
              <a:t>DE POLEAS</a:t>
            </a:r>
            <a:r>
              <a:rPr sz="1800" b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31F20"/>
                </a:solidFill>
                <a:latin typeface="Calibri"/>
                <a:cs typeface="Calibri"/>
              </a:rPr>
              <a:t>FAJAS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spc="-15" dirty="0">
                <a:solidFill>
                  <a:srgbClr val="231F20"/>
                </a:solidFill>
                <a:latin typeface="Calibri"/>
                <a:cs typeface="Calibri"/>
              </a:rPr>
              <a:t>TRANSPORTADO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35943" y="3213563"/>
            <a:ext cx="375920" cy="3175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sz="1800" b="1" dirty="0">
                <a:solidFill>
                  <a:srgbClr val="231F20"/>
                </a:solidFill>
                <a:latin typeface="Calibri"/>
                <a:cs typeface="Calibri"/>
              </a:rPr>
              <a:t>RAS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1323" y="6197739"/>
            <a:ext cx="1318260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04139" marR="5080" indent="-92075">
              <a:lnSpc>
                <a:spcPct val="101699"/>
              </a:lnSpc>
              <a:spcBef>
                <a:spcPts val="60"/>
              </a:spcBef>
            </a:pPr>
            <a:r>
              <a:rPr sz="1800" b="1" spc="-10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231F20"/>
                </a:solidFill>
                <a:latin typeface="Calibri"/>
                <a:cs typeface="Calibri"/>
              </a:rPr>
              <a:t>ABRIC</a:t>
            </a:r>
            <a:r>
              <a:rPr sz="1800" b="1" spc="-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231F20"/>
                </a:solidFill>
                <a:latin typeface="Calibri"/>
                <a:cs typeface="Calibri"/>
              </a:rPr>
              <a:t>CIÓN  </a:t>
            </a:r>
            <a:r>
              <a:rPr sz="1800" b="1" spc="-5" dirty="0">
                <a:solidFill>
                  <a:srgbClr val="231F20"/>
                </a:solidFill>
                <a:latin typeface="Calibri"/>
                <a:cs typeface="Calibri"/>
              </a:rPr>
              <a:t>DE</a:t>
            </a:r>
            <a:r>
              <a:rPr sz="1800" b="1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31F20"/>
                </a:solidFill>
                <a:latin typeface="Calibri"/>
                <a:cs typeface="Calibri"/>
              </a:rPr>
              <a:t>POLINES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8410" y="8605894"/>
            <a:ext cx="1318260" cy="8578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35255" marR="5080" indent="-123189">
              <a:lnSpc>
                <a:spcPct val="101699"/>
              </a:lnSpc>
              <a:spcBef>
                <a:spcPts val="60"/>
              </a:spcBef>
            </a:pPr>
            <a:r>
              <a:rPr sz="1800" b="1" spc="-10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231F20"/>
                </a:solidFill>
                <a:latin typeface="Calibri"/>
                <a:cs typeface="Calibri"/>
              </a:rPr>
              <a:t>ABRIC</a:t>
            </a:r>
            <a:r>
              <a:rPr sz="1800" b="1" spc="-25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231F20"/>
                </a:solidFill>
                <a:latin typeface="Calibri"/>
                <a:cs typeface="Calibri"/>
              </a:rPr>
              <a:t>CIÓN  </a:t>
            </a:r>
            <a:r>
              <a:rPr sz="1800" b="1" spc="-5" dirty="0">
                <a:solidFill>
                  <a:srgbClr val="231F20"/>
                </a:solidFill>
                <a:latin typeface="Calibri"/>
                <a:cs typeface="Calibri"/>
              </a:rPr>
              <a:t>DE POLEAS  DE</a:t>
            </a:r>
            <a:r>
              <a:rPr sz="1800" b="1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31F20"/>
                </a:solidFill>
                <a:latin typeface="Calibri"/>
                <a:cs typeface="Calibri"/>
              </a:rPr>
              <a:t>MOTOR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1365936"/>
            <a:ext cx="6694170" cy="546735"/>
          </a:xfrm>
          <a:custGeom>
            <a:avLst/>
            <a:gdLst/>
            <a:ahLst/>
            <a:cxnLst/>
            <a:rect l="l" t="t" r="r" b="b"/>
            <a:pathLst>
              <a:path w="6694170" h="546735">
                <a:moveTo>
                  <a:pt x="0" y="546628"/>
                </a:moveTo>
                <a:lnTo>
                  <a:pt x="0" y="0"/>
                </a:lnTo>
                <a:lnTo>
                  <a:pt x="6693851" y="0"/>
                </a:lnTo>
                <a:lnTo>
                  <a:pt x="6693851" y="546628"/>
                </a:lnTo>
                <a:lnTo>
                  <a:pt x="0" y="546628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0" y="1388808"/>
            <a:ext cx="6694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72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  <a:latin typeface="Swis721 BlkCn BT"/>
                <a:cs typeface="Swis721 BlkCn BT"/>
              </a:rPr>
              <a:t>NUESTROS</a:t>
            </a:r>
            <a:r>
              <a:rPr sz="3000" spc="-10" dirty="0">
                <a:solidFill>
                  <a:srgbClr val="FFFFFF"/>
                </a:solidFill>
                <a:latin typeface="Swis721 BlkCn BT"/>
                <a:cs typeface="Swis721 BlkCn BT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Swis721 BlkCn BT"/>
                <a:cs typeface="Swis721 BlkCn BT"/>
              </a:rPr>
              <a:t>SERVICIOS</a:t>
            </a:r>
            <a:endParaRPr sz="3000" dirty="0">
              <a:latin typeface="Swis721 BlkCn BT"/>
              <a:cs typeface="Swis721 BlkCn B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66169" y="1250068"/>
            <a:ext cx="2520000" cy="17385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766169" y="1250068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30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2854857" y="2244715"/>
            <a:ext cx="2019301" cy="17385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2637521" y="2244715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4999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4999" y="434646"/>
                </a:lnTo>
                <a:lnTo>
                  <a:pt x="0" y="869288"/>
                </a:lnTo>
                <a:lnTo>
                  <a:pt x="314999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4999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40481" y="2231441"/>
            <a:ext cx="2520000" cy="173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640481" y="2231441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93134" y="1168930"/>
            <a:ext cx="2520000" cy="173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93134" y="1168930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30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93134" y="3850509"/>
            <a:ext cx="2520000" cy="173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93134" y="3850509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93134" y="5905220"/>
            <a:ext cx="2520000" cy="1738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93134" y="5905220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675872" y="4861857"/>
            <a:ext cx="2520000" cy="1738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675872" y="4861857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546499" y="8163166"/>
            <a:ext cx="2520000" cy="1738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546499" y="8163166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4999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4999" y="434646"/>
                </a:lnTo>
                <a:lnTo>
                  <a:pt x="0" y="869288"/>
                </a:lnTo>
                <a:lnTo>
                  <a:pt x="314999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4999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641973" y="7212570"/>
            <a:ext cx="2504916" cy="17385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641973" y="7212570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4999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4999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3955507" y="1378362"/>
            <a:ext cx="25038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9090">
              <a:lnSpc>
                <a:spcPct val="100000"/>
              </a:lnSpc>
              <a:spcBef>
                <a:spcPts val="100"/>
              </a:spcBef>
            </a:pPr>
            <a:r>
              <a:rPr sz="2000" i="1" spc="-10" dirty="0">
                <a:solidFill>
                  <a:srgbClr val="231F20"/>
                </a:solidFill>
                <a:latin typeface="Swis721 BlkCn BT"/>
                <a:cs typeface="Swis721 BlkCn BT"/>
              </a:rPr>
              <a:t>FABRICACIÓN</a:t>
            </a:r>
            <a:r>
              <a:rPr sz="2000" b="1" spc="-10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2000" i="1" spc="-5" dirty="0">
                <a:solidFill>
                  <a:srgbClr val="231F20"/>
                </a:solidFill>
                <a:latin typeface="Swis721 BlkCn BT"/>
                <a:cs typeface="Swis721 BlkCn BT"/>
              </a:rPr>
              <a:t>DE</a:t>
            </a:r>
            <a:r>
              <a:rPr sz="2000" b="1" spc="-5" dirty="0">
                <a:solidFill>
                  <a:srgbClr val="231F20"/>
                </a:solidFill>
                <a:latin typeface="Swis721 BlkCn BT"/>
                <a:cs typeface="Swis721 BlkCn BT"/>
              </a:rPr>
              <a:t>  </a:t>
            </a:r>
            <a:r>
              <a:rPr sz="2000" spc="-5" dirty="0">
                <a:solidFill>
                  <a:srgbClr val="231F20"/>
                </a:solidFill>
                <a:latin typeface="Swis721 BlkCn BT"/>
                <a:cs typeface="Swis721 BlkCn BT"/>
              </a:rPr>
              <a:t>POLEA</a:t>
            </a:r>
            <a:r>
              <a:rPr sz="2000" b="1" spc="-70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2000" i="1" spc="-5" dirty="0">
                <a:solidFill>
                  <a:srgbClr val="231F20"/>
                </a:solidFill>
                <a:latin typeface="Swis721 BlkCn BT"/>
                <a:cs typeface="Swis721 BlkCn BT"/>
              </a:rPr>
              <a:t>AUTOLIMPIANTE</a:t>
            </a:r>
            <a:endParaRPr sz="2000" i="1" dirty="0">
              <a:latin typeface="Swis721 BlkCn BT"/>
              <a:cs typeface="Swis721 BlkCn B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25263" y="5130988"/>
            <a:ext cx="1477010" cy="939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i="1" spc="-90" dirty="0">
                <a:solidFill>
                  <a:srgbClr val="231F20"/>
                </a:solidFill>
                <a:latin typeface="Swis721 BlkCn BT"/>
                <a:cs typeface="Swis721 BlkCn BT"/>
              </a:rPr>
              <a:t>F</a:t>
            </a:r>
            <a:r>
              <a:rPr sz="2000" i="1" spc="-5" dirty="0">
                <a:solidFill>
                  <a:srgbClr val="231F20"/>
                </a:solidFill>
                <a:latin typeface="Swis721 BlkCn BT"/>
                <a:cs typeface="Swis721 BlkCn BT"/>
              </a:rPr>
              <a:t>ABRICACIÓN</a:t>
            </a:r>
            <a:r>
              <a:rPr sz="2000" b="1" spc="-5" dirty="0">
                <a:solidFill>
                  <a:srgbClr val="231F20"/>
                </a:solidFill>
                <a:latin typeface="Swis721 BlkCn BT"/>
                <a:cs typeface="Swis721 BlkCn BT"/>
              </a:rPr>
              <a:t>  </a:t>
            </a:r>
            <a:r>
              <a:rPr sz="2000" i="1" spc="-5" dirty="0">
                <a:solidFill>
                  <a:srgbClr val="231F20"/>
                </a:solidFill>
                <a:latin typeface="Swis721 BlkCn BT"/>
                <a:cs typeface="Swis721 BlkCn BT"/>
              </a:rPr>
              <a:t>DE</a:t>
            </a:r>
            <a:r>
              <a:rPr sz="2000" b="1" spc="-5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2000" i="1" spc="-5" dirty="0">
                <a:solidFill>
                  <a:srgbClr val="231F20"/>
                </a:solidFill>
                <a:latin typeface="Swis721 BlkCn BT"/>
                <a:cs typeface="Swis721 BlkCn BT"/>
              </a:rPr>
              <a:t>POLEA</a:t>
            </a:r>
            <a:r>
              <a:rPr sz="2000" b="1" spc="-5" dirty="0">
                <a:solidFill>
                  <a:srgbClr val="231F20"/>
                </a:solidFill>
                <a:latin typeface="Swis721 BlkCn BT"/>
                <a:cs typeface="Swis721 BlkCn BT"/>
              </a:rPr>
              <a:t>  </a:t>
            </a:r>
            <a:r>
              <a:rPr sz="2000" i="1" spc="-5" dirty="0">
                <a:solidFill>
                  <a:srgbClr val="231F20"/>
                </a:solidFill>
                <a:latin typeface="Swis721 BlkCn BT"/>
                <a:cs typeface="Swis721 BlkCn BT"/>
              </a:rPr>
              <a:t>DE</a:t>
            </a:r>
            <a:r>
              <a:rPr sz="2000" b="1" spc="-30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2000" i="1" spc="-5" dirty="0">
                <a:solidFill>
                  <a:srgbClr val="231F20"/>
                </a:solidFill>
                <a:latin typeface="Swis721 BlkCn BT"/>
                <a:cs typeface="Swis721 BlkCn BT"/>
              </a:rPr>
              <a:t>CABEZA</a:t>
            </a:r>
            <a:endParaRPr sz="2000" i="1" dirty="0">
              <a:latin typeface="Swis721 BlkCn BT"/>
              <a:cs typeface="Swis721 BlkCn B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668" y="8265144"/>
            <a:ext cx="14770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100"/>
              </a:spcBef>
            </a:pPr>
            <a:r>
              <a:rPr sz="2000" i="1" spc="-90" dirty="0">
                <a:solidFill>
                  <a:srgbClr val="231F20"/>
                </a:solidFill>
                <a:latin typeface="Swis721 BlkCn BT"/>
                <a:cs typeface="Swis721 BlkCn BT"/>
              </a:rPr>
              <a:t>F</a:t>
            </a:r>
            <a:r>
              <a:rPr sz="2000" i="1" spc="-5" dirty="0">
                <a:solidFill>
                  <a:srgbClr val="231F20"/>
                </a:solidFill>
                <a:latin typeface="Swis721 BlkCn BT"/>
                <a:cs typeface="Swis721 BlkCn BT"/>
              </a:rPr>
              <a:t>ABRICACIÓN</a:t>
            </a:r>
            <a:r>
              <a:rPr sz="2000" b="1" spc="-5" dirty="0">
                <a:solidFill>
                  <a:srgbClr val="231F20"/>
                </a:solidFill>
                <a:latin typeface="Swis721 BlkCn BT"/>
                <a:cs typeface="Swis721 BlkCn BT"/>
              </a:rPr>
              <a:t>  </a:t>
            </a:r>
            <a:r>
              <a:rPr sz="2000" i="1" spc="-5" dirty="0">
                <a:solidFill>
                  <a:srgbClr val="231F20"/>
                </a:solidFill>
                <a:latin typeface="Swis721 BlkCn BT"/>
                <a:cs typeface="Swis721 BlkCn BT"/>
              </a:rPr>
              <a:t>METÁLICA</a:t>
            </a:r>
            <a:endParaRPr sz="2000" i="1" dirty="0">
              <a:latin typeface="Swis721 BlkCn BT"/>
              <a:cs typeface="Swis721 BlkCn B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95054" y="2566033"/>
            <a:ext cx="2315681" cy="173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490736" y="2566033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321631" y="1216184"/>
            <a:ext cx="228663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5"/>
              </a:lnSpc>
            </a:pPr>
            <a:r>
              <a:rPr lang="es-PE" sz="1400" i="1" spc="-90" dirty="0">
                <a:latin typeface="Swis721 BlkCn BT"/>
                <a:cs typeface="Swis721 BlkCn BT"/>
              </a:rPr>
              <a:t>          BOMBAS</a:t>
            </a:r>
            <a:r>
              <a:rPr lang="es-PE" sz="2000" b="1" spc="-90" dirty="0">
                <a:latin typeface="Swis721 BlkCn BT"/>
                <a:cs typeface="Swis721 BlkCn BT"/>
              </a:rPr>
              <a:t> </a:t>
            </a:r>
            <a:r>
              <a:rPr lang="es-PE" sz="1400" i="1" spc="-90" dirty="0">
                <a:latin typeface="Swis721 BlkCn BT"/>
                <a:cs typeface="Swis721 BlkCn BT"/>
              </a:rPr>
              <a:t>VETICALES</a:t>
            </a:r>
            <a:endParaRPr sz="1400" i="1" dirty="0">
              <a:latin typeface="Swis721 BlkCn BT"/>
              <a:cs typeface="Swis721 BlkCn B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1558" y="6571317"/>
            <a:ext cx="2081209" cy="173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50770" y="6571317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576461" y="1599267"/>
            <a:ext cx="1593057" cy="1738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122224" y="1599267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776003" y="7552394"/>
            <a:ext cx="1924048" cy="1738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448573" y="7552394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4999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4999" y="434646"/>
                </a:lnTo>
                <a:lnTo>
                  <a:pt x="0" y="869288"/>
                </a:lnTo>
                <a:lnTo>
                  <a:pt x="314999" y="1303930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4999" y="1303930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88869" y="3770963"/>
            <a:ext cx="2520000" cy="1738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88869" y="3770963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1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1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947435" y="4799663"/>
            <a:ext cx="1614488" cy="1738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562869" y="4799663"/>
            <a:ext cx="2520315" cy="1738630"/>
          </a:xfrm>
          <a:custGeom>
            <a:avLst/>
            <a:gdLst/>
            <a:ahLst/>
            <a:cxnLst/>
            <a:rect l="l" t="t" r="r" b="b"/>
            <a:pathLst>
              <a:path w="2520315" h="1738629">
                <a:moveTo>
                  <a:pt x="2520000" y="869288"/>
                </a:moveTo>
                <a:lnTo>
                  <a:pt x="2205000" y="434646"/>
                </a:lnTo>
                <a:lnTo>
                  <a:pt x="1890000" y="0"/>
                </a:lnTo>
                <a:lnTo>
                  <a:pt x="1260000" y="0"/>
                </a:lnTo>
                <a:lnTo>
                  <a:pt x="630000" y="0"/>
                </a:lnTo>
                <a:lnTo>
                  <a:pt x="315000" y="434646"/>
                </a:lnTo>
                <a:lnTo>
                  <a:pt x="0" y="869288"/>
                </a:lnTo>
                <a:lnTo>
                  <a:pt x="315000" y="1303931"/>
                </a:lnTo>
                <a:lnTo>
                  <a:pt x="630000" y="1738576"/>
                </a:lnTo>
                <a:lnTo>
                  <a:pt x="1260000" y="1738576"/>
                </a:lnTo>
                <a:lnTo>
                  <a:pt x="1890000" y="1738576"/>
                </a:lnTo>
                <a:lnTo>
                  <a:pt x="2205000" y="1303931"/>
                </a:lnTo>
                <a:lnTo>
                  <a:pt x="2520000" y="869288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3915501" y="2072964"/>
            <a:ext cx="1910714" cy="423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7365" marR="5080" indent="-495300">
              <a:lnSpc>
                <a:spcPct val="102200"/>
              </a:lnSpc>
              <a:spcBef>
                <a:spcPts val="95"/>
              </a:spcBef>
            </a:pP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IMPULSORES</a:t>
            </a:r>
            <a:r>
              <a:rPr sz="1350" b="1" spc="15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D</a:t>
            </a:r>
            <a:r>
              <a:rPr sz="1350" b="1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E</a:t>
            </a:r>
            <a:r>
              <a:rPr sz="1350" b="1" spc="-65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BOMBAS</a:t>
            </a:r>
            <a:r>
              <a:rPr sz="1350" b="1" spc="15" dirty="0">
                <a:solidFill>
                  <a:srgbClr val="231F20"/>
                </a:solidFill>
                <a:latin typeface="Swis721 BlkCn BT"/>
                <a:cs typeface="Swis721 BlkCn BT"/>
              </a:rPr>
              <a:t> 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VERTICALES</a:t>
            </a:r>
            <a:endParaRPr sz="1350" i="1" dirty="0">
              <a:latin typeface="Swis721 BlkCn BT"/>
              <a:cs typeface="Swis721 BlkCn B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62315" y="5600853"/>
            <a:ext cx="1744980" cy="423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1915">
              <a:lnSpc>
                <a:spcPct val="102200"/>
              </a:lnSpc>
              <a:spcBef>
                <a:spcPts val="95"/>
              </a:spcBef>
            </a:pPr>
            <a:r>
              <a:rPr sz="1350" i="1" spc="10" dirty="0">
                <a:solidFill>
                  <a:srgbClr val="231F20"/>
                </a:solidFill>
                <a:latin typeface="Swis721 BlkCn BT"/>
                <a:cs typeface="Swis721 BlkCn BT"/>
              </a:rPr>
              <a:t>FABRICACIÓN</a:t>
            </a:r>
            <a:r>
              <a:rPr sz="1350" b="1" spc="10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DE</a:t>
            </a:r>
            <a:r>
              <a:rPr sz="1350" b="1" spc="15" dirty="0">
                <a:solidFill>
                  <a:srgbClr val="231F20"/>
                </a:solidFill>
                <a:latin typeface="Swis721 BlkCn BT"/>
                <a:cs typeface="Swis721 BlkCn BT"/>
              </a:rPr>
              <a:t> “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T</a:t>
            </a:r>
            <a:r>
              <a:rPr sz="1350" b="1" spc="15" dirty="0">
                <a:solidFill>
                  <a:srgbClr val="231F20"/>
                </a:solidFill>
                <a:latin typeface="Swis721 BlkCn BT"/>
                <a:cs typeface="Swis721 BlkCn BT"/>
              </a:rPr>
              <a:t>” 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REVESTIDA</a:t>
            </a:r>
            <a:r>
              <a:rPr sz="1350" b="1" spc="15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EN</a:t>
            </a:r>
            <a:r>
              <a:rPr sz="1350" b="1" spc="-75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0" dirty="0">
                <a:solidFill>
                  <a:srgbClr val="231F20"/>
                </a:solidFill>
                <a:latin typeface="Swis721 BlkCn BT"/>
                <a:cs typeface="Swis721 BlkCn BT"/>
              </a:rPr>
              <a:t>CAUCHO</a:t>
            </a:r>
            <a:endParaRPr sz="1350" i="1" dirty="0">
              <a:latin typeface="Swis721 BlkCn BT"/>
              <a:cs typeface="Swis721 BlkCn B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42272" y="6564921"/>
            <a:ext cx="2405380" cy="657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2200"/>
              </a:lnSpc>
              <a:spcBef>
                <a:spcPts val="95"/>
              </a:spcBef>
            </a:pP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MANTENIMIENTO</a:t>
            </a:r>
            <a:r>
              <a:rPr sz="1350" b="1" spc="-15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Y</a:t>
            </a:r>
            <a:r>
              <a:rPr sz="1350" b="1" spc="-15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5" dirty="0">
                <a:solidFill>
                  <a:srgbClr val="231F20"/>
                </a:solidFill>
                <a:latin typeface="Swis721 BlkCn BT"/>
                <a:cs typeface="Swis721 BlkCn BT"/>
              </a:rPr>
              <a:t>REPARACIÓN</a:t>
            </a:r>
            <a:r>
              <a:rPr sz="1350" b="1" spc="5" dirty="0">
                <a:solidFill>
                  <a:srgbClr val="231F20"/>
                </a:solidFill>
                <a:latin typeface="Swis721 BlkCn BT"/>
                <a:cs typeface="Swis721 BlkCn BT"/>
              </a:rPr>
              <a:t> 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DE</a:t>
            </a:r>
            <a:r>
              <a:rPr sz="1350" b="1" spc="15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BOMBAS</a:t>
            </a:r>
            <a:r>
              <a:rPr sz="1350" b="1" spc="-20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DENVER</a:t>
            </a:r>
            <a:endParaRPr sz="1350" i="1" dirty="0">
              <a:latin typeface="Swis721 BlkCn BT"/>
              <a:cs typeface="Swis721 BlkCn BT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350" b="1" spc="10" dirty="0">
                <a:solidFill>
                  <a:srgbClr val="231F20"/>
                </a:solidFill>
                <a:latin typeface="Swis721 BlkCn BT"/>
                <a:cs typeface="Swis721 BlkCn BT"/>
              </a:rPr>
              <a:t>3X3, 4X3,</a:t>
            </a:r>
            <a:r>
              <a:rPr sz="1350" b="1" spc="-10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b="1" spc="15" dirty="0">
                <a:solidFill>
                  <a:srgbClr val="231F20"/>
                </a:solidFill>
                <a:latin typeface="Swis721 BlkCn BT"/>
                <a:cs typeface="Swis721 BlkCn BT"/>
              </a:rPr>
              <a:t>5X4</a:t>
            </a:r>
            <a:endParaRPr sz="1350" dirty="0">
              <a:latin typeface="Swis721 BlkCn BT"/>
              <a:cs typeface="Swis721 BlkCn B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5172" y="8469923"/>
            <a:ext cx="4704715" cy="1368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9109" marR="2437765" indent="-487045">
              <a:lnSpc>
                <a:spcPct val="102200"/>
              </a:lnSpc>
              <a:spcBef>
                <a:spcPts val="95"/>
              </a:spcBef>
            </a:pPr>
            <a:r>
              <a:rPr sz="1350" i="1" spc="10" dirty="0">
                <a:solidFill>
                  <a:srgbClr val="231F20"/>
                </a:solidFill>
                <a:latin typeface="Swis721 BlkCn BT"/>
                <a:cs typeface="Swis721 BlkCn BT"/>
              </a:rPr>
              <a:t>FABRICACIÓN</a:t>
            </a:r>
            <a:r>
              <a:rPr sz="1350" b="1" spc="10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DE</a:t>
            </a:r>
            <a:r>
              <a:rPr sz="1350" b="1" spc="-75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RESPUESTOS</a:t>
            </a:r>
            <a:r>
              <a:rPr sz="1350" b="1" spc="15" dirty="0">
                <a:solidFill>
                  <a:srgbClr val="231F20"/>
                </a:solidFill>
                <a:latin typeface="Swis721 BlkCn BT"/>
                <a:cs typeface="Swis721 BlkCn BT"/>
              </a:rPr>
              <a:t> 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BOMBAS</a:t>
            </a:r>
            <a:r>
              <a:rPr sz="1350" b="1" spc="-5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DENVER</a:t>
            </a:r>
            <a:endParaRPr sz="1350" i="1" dirty="0">
              <a:latin typeface="Swis721 BlkCn BT"/>
              <a:cs typeface="Swis721 BlkCn BT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002915" marR="5080" indent="-109220">
              <a:lnSpc>
                <a:spcPct val="102200"/>
              </a:lnSpc>
            </a:pPr>
            <a:r>
              <a:rPr sz="1350" i="1" spc="10" dirty="0">
                <a:solidFill>
                  <a:srgbClr val="231F20"/>
                </a:solidFill>
                <a:latin typeface="Swis721 BlkCn BT"/>
                <a:cs typeface="Swis721 BlkCn BT"/>
              </a:rPr>
              <a:t>FABRICACIÓN</a:t>
            </a:r>
            <a:r>
              <a:rPr sz="1350" b="1" spc="10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DE</a:t>
            </a:r>
            <a:r>
              <a:rPr sz="1350" b="1" spc="15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EJE</a:t>
            </a:r>
            <a:r>
              <a:rPr sz="1350" b="1" spc="-95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DE</a:t>
            </a:r>
            <a:r>
              <a:rPr sz="1350" b="1" spc="15" dirty="0">
                <a:solidFill>
                  <a:srgbClr val="231F20"/>
                </a:solidFill>
                <a:latin typeface="Swis721 BlkCn BT"/>
                <a:cs typeface="Swis721 BlkCn BT"/>
              </a:rPr>
              <a:t> 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BOMBAS</a:t>
            </a:r>
            <a:r>
              <a:rPr sz="1350" b="1" spc="-20" dirty="0">
                <a:solidFill>
                  <a:srgbClr val="231F20"/>
                </a:solidFill>
                <a:latin typeface="Swis721 BlkCn BT"/>
                <a:cs typeface="Swis721 BlkCn BT"/>
              </a:rPr>
              <a:t> </a:t>
            </a:r>
            <a:r>
              <a:rPr sz="1350" i="1" spc="15" dirty="0">
                <a:solidFill>
                  <a:srgbClr val="231F20"/>
                </a:solidFill>
                <a:latin typeface="Swis721 BlkCn BT"/>
                <a:cs typeface="Swis721 BlkCn BT"/>
              </a:rPr>
              <a:t>VERTICALES</a:t>
            </a:r>
            <a:endParaRPr sz="1350" i="1" dirty="0">
              <a:latin typeface="Swis721 BlkCn BT"/>
              <a:cs typeface="Swis721 BlkCn B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1"/>
            <a:ext cx="7557433" cy="1069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42504" y="3869391"/>
            <a:ext cx="6670040" cy="4963795"/>
          </a:xfrm>
          <a:custGeom>
            <a:avLst/>
            <a:gdLst/>
            <a:ahLst/>
            <a:cxnLst/>
            <a:rect l="l" t="t" r="r" b="b"/>
            <a:pathLst>
              <a:path w="6670040" h="4963795">
                <a:moveTo>
                  <a:pt x="5002390" y="0"/>
                </a:moveTo>
                <a:lnTo>
                  <a:pt x="1667461" y="0"/>
                </a:lnTo>
                <a:lnTo>
                  <a:pt x="0" y="2481610"/>
                </a:lnTo>
                <a:lnTo>
                  <a:pt x="1667461" y="4963223"/>
                </a:lnTo>
                <a:lnTo>
                  <a:pt x="5002390" y="4963223"/>
                </a:lnTo>
                <a:lnTo>
                  <a:pt x="6669853" y="2481610"/>
                </a:lnTo>
                <a:lnTo>
                  <a:pt x="5002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018847" y="7120051"/>
            <a:ext cx="3161491" cy="1331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870676" y="4150235"/>
            <a:ext cx="1723384" cy="1292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690644" y="5605740"/>
            <a:ext cx="1413381" cy="1817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1315852" y="5834937"/>
            <a:ext cx="2121176" cy="10690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821096" y="4013337"/>
            <a:ext cx="1788966" cy="1629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137184" y="0"/>
            <a:ext cx="2397819" cy="6979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01919" y="0"/>
            <a:ext cx="7258080" cy="1135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806580" y="0"/>
            <a:ext cx="3753485" cy="854075"/>
          </a:xfrm>
          <a:custGeom>
            <a:avLst/>
            <a:gdLst/>
            <a:ahLst/>
            <a:cxnLst/>
            <a:rect l="l" t="t" r="r" b="b"/>
            <a:pathLst>
              <a:path w="3753484" h="854075">
                <a:moveTo>
                  <a:pt x="3753419" y="0"/>
                </a:moveTo>
                <a:lnTo>
                  <a:pt x="0" y="0"/>
                </a:lnTo>
                <a:lnTo>
                  <a:pt x="3753419" y="853627"/>
                </a:lnTo>
                <a:lnTo>
                  <a:pt x="3753419" y="0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269171" y="0"/>
            <a:ext cx="2290827" cy="8444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304054" y="9588254"/>
            <a:ext cx="3335020" cy="1049020"/>
          </a:xfrm>
          <a:custGeom>
            <a:avLst/>
            <a:gdLst/>
            <a:ahLst/>
            <a:cxnLst/>
            <a:rect l="l" t="t" r="r" b="b"/>
            <a:pathLst>
              <a:path w="3335020" h="1049020">
                <a:moveTo>
                  <a:pt x="3334834" y="0"/>
                </a:moveTo>
                <a:lnTo>
                  <a:pt x="0" y="871214"/>
                </a:lnTo>
                <a:lnTo>
                  <a:pt x="0" y="1048442"/>
                </a:lnTo>
                <a:lnTo>
                  <a:pt x="3334834" y="177228"/>
                </a:lnTo>
                <a:lnTo>
                  <a:pt x="3334834" y="0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100341" y="9494744"/>
            <a:ext cx="4455795" cy="1178560"/>
          </a:xfrm>
          <a:custGeom>
            <a:avLst/>
            <a:gdLst/>
            <a:ahLst/>
            <a:cxnLst/>
            <a:rect l="l" t="t" r="r" b="b"/>
            <a:pathLst>
              <a:path w="4455795" h="1178559">
                <a:moveTo>
                  <a:pt x="4455353" y="0"/>
                </a:moveTo>
                <a:lnTo>
                  <a:pt x="0" y="1178259"/>
                </a:lnTo>
                <a:lnTo>
                  <a:pt x="4455353" y="1171191"/>
                </a:lnTo>
                <a:lnTo>
                  <a:pt x="4455353" y="0"/>
                </a:lnTo>
                <a:close/>
              </a:path>
            </a:pathLst>
          </a:custGeom>
          <a:solidFill>
            <a:srgbClr val="6E9F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250205" y="9494744"/>
            <a:ext cx="4305489" cy="11780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38835" y="9208558"/>
            <a:ext cx="2496820" cy="1457960"/>
          </a:xfrm>
          <a:custGeom>
            <a:avLst/>
            <a:gdLst/>
            <a:ahLst/>
            <a:cxnLst/>
            <a:rect l="l" t="t" r="r" b="b"/>
            <a:pathLst>
              <a:path w="2496820" h="1457959">
                <a:moveTo>
                  <a:pt x="0" y="0"/>
                </a:moveTo>
                <a:lnTo>
                  <a:pt x="0" y="244281"/>
                </a:lnTo>
                <a:lnTo>
                  <a:pt x="2078067" y="1457345"/>
                </a:lnTo>
                <a:lnTo>
                  <a:pt x="2496549" y="1457345"/>
                </a:lnTo>
                <a:lnTo>
                  <a:pt x="0" y="0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0" y="9736404"/>
            <a:ext cx="1258128" cy="9295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8113" y="9156157"/>
            <a:ext cx="2585666" cy="15098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0" y="9128273"/>
            <a:ext cx="2634087" cy="15376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68922" y="3643534"/>
            <a:ext cx="7209155" cy="5364480"/>
          </a:xfrm>
          <a:custGeom>
            <a:avLst/>
            <a:gdLst/>
            <a:ahLst/>
            <a:cxnLst/>
            <a:rect l="l" t="t" r="r" b="b"/>
            <a:pathLst>
              <a:path w="7209155" h="5364480">
                <a:moveTo>
                  <a:pt x="7208615" y="2682068"/>
                </a:moveTo>
                <a:lnTo>
                  <a:pt x="6307538" y="1341036"/>
                </a:lnTo>
                <a:lnTo>
                  <a:pt x="5406462" y="0"/>
                </a:lnTo>
                <a:lnTo>
                  <a:pt x="3604309" y="0"/>
                </a:lnTo>
                <a:lnTo>
                  <a:pt x="1802152" y="0"/>
                </a:lnTo>
                <a:lnTo>
                  <a:pt x="901076" y="1341036"/>
                </a:lnTo>
                <a:lnTo>
                  <a:pt x="0" y="2682068"/>
                </a:lnTo>
                <a:lnTo>
                  <a:pt x="901076" y="4023104"/>
                </a:lnTo>
                <a:lnTo>
                  <a:pt x="1802152" y="5364137"/>
                </a:lnTo>
                <a:lnTo>
                  <a:pt x="3604309" y="5364137"/>
                </a:lnTo>
                <a:lnTo>
                  <a:pt x="5406462" y="5364137"/>
                </a:lnTo>
                <a:lnTo>
                  <a:pt x="6307538" y="4023104"/>
                </a:lnTo>
                <a:lnTo>
                  <a:pt x="7208615" y="2682068"/>
                </a:lnTo>
                <a:close/>
              </a:path>
            </a:pathLst>
          </a:custGeom>
          <a:ln w="720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1370571" y="2267851"/>
            <a:ext cx="4939030" cy="51752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92405" marR="5080" indent="-180340">
              <a:lnSpc>
                <a:spcPct val="101699"/>
              </a:lnSpc>
              <a:spcBef>
                <a:spcPts val="65"/>
              </a:spcBef>
            </a:pPr>
            <a:r>
              <a:rPr sz="1600" b="1" spc="-10" dirty="0">
                <a:solidFill>
                  <a:srgbClr val="231F20"/>
                </a:solidFill>
                <a:latin typeface="Calibri"/>
                <a:cs typeface="Calibri"/>
              </a:rPr>
              <a:t>Por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el modo de </a:t>
            </a:r>
            <a:r>
              <a:rPr sz="1600" b="1" spc="-10" dirty="0">
                <a:solidFill>
                  <a:srgbClr val="231F20"/>
                </a:solidFill>
                <a:latin typeface="Calibri"/>
                <a:cs typeface="Calibri"/>
              </a:rPr>
              <a:t>trabajo demostrado hasta estas </a:t>
            </a: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instancias,  </a:t>
            </a:r>
            <a:r>
              <a:rPr sz="1600" b="1" spc="-10" dirty="0">
                <a:solidFill>
                  <a:srgbClr val="231F20"/>
                </a:solidFill>
                <a:latin typeface="Calibri"/>
                <a:cs typeface="Calibri"/>
              </a:rPr>
              <a:t>contamos </a:t>
            </a: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con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la plena </a:t>
            </a:r>
            <a:r>
              <a:rPr sz="1600" b="1" spc="-10" dirty="0">
                <a:solidFill>
                  <a:srgbClr val="231F20"/>
                </a:solidFill>
                <a:latin typeface="Calibri"/>
                <a:cs typeface="Calibri"/>
              </a:rPr>
              <a:t>conﬁanza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de </a:t>
            </a:r>
            <a:r>
              <a:rPr sz="1600" b="1" spc="-10" dirty="0">
                <a:solidFill>
                  <a:srgbClr val="231F20"/>
                </a:solidFill>
                <a:latin typeface="Calibri"/>
                <a:cs typeface="Calibri"/>
              </a:rPr>
              <a:t>nuestros </a:t>
            </a: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clientes</a:t>
            </a:r>
            <a:r>
              <a:rPr sz="16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: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742659" y="1528754"/>
            <a:ext cx="3837940" cy="551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PE" sz="3450" dirty="0">
                <a:solidFill>
                  <a:schemeClr val="tx1"/>
                </a:solidFill>
                <a:latin typeface="Swis721 BlkCn BT"/>
                <a:cs typeface="Swis721 BlkCn BT"/>
              </a:rPr>
              <a:t>NUESTROS CLIENTES</a:t>
            </a:r>
            <a:endParaRPr sz="3450" dirty="0">
              <a:solidFill>
                <a:schemeClr val="tx1"/>
              </a:solidFill>
              <a:latin typeface="Swis721 BlkCn BT"/>
              <a:cs typeface="Swis721 BlkCn B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1"/>
            <a:ext cx="7557433" cy="10691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137184" y="0"/>
            <a:ext cx="2397819" cy="697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01919" y="0"/>
            <a:ext cx="7258080" cy="113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806580" y="0"/>
            <a:ext cx="3753485" cy="854075"/>
          </a:xfrm>
          <a:custGeom>
            <a:avLst/>
            <a:gdLst/>
            <a:ahLst/>
            <a:cxnLst/>
            <a:rect l="l" t="t" r="r" b="b"/>
            <a:pathLst>
              <a:path w="3753484" h="854075">
                <a:moveTo>
                  <a:pt x="3753419" y="0"/>
                </a:moveTo>
                <a:lnTo>
                  <a:pt x="0" y="0"/>
                </a:lnTo>
                <a:lnTo>
                  <a:pt x="3753419" y="853627"/>
                </a:lnTo>
                <a:lnTo>
                  <a:pt x="3753419" y="0"/>
                </a:lnTo>
                <a:close/>
              </a:path>
            </a:pathLst>
          </a:custGeom>
          <a:solidFill>
            <a:srgbClr val="2E309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269171" y="0"/>
            <a:ext cx="2290827" cy="8444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304054" y="9588254"/>
            <a:ext cx="3335020" cy="1049020"/>
          </a:xfrm>
          <a:custGeom>
            <a:avLst/>
            <a:gdLst/>
            <a:ahLst/>
            <a:cxnLst/>
            <a:rect l="l" t="t" r="r" b="b"/>
            <a:pathLst>
              <a:path w="3335020" h="1049020">
                <a:moveTo>
                  <a:pt x="3334834" y="0"/>
                </a:moveTo>
                <a:lnTo>
                  <a:pt x="0" y="871214"/>
                </a:lnTo>
                <a:lnTo>
                  <a:pt x="0" y="1048442"/>
                </a:lnTo>
                <a:lnTo>
                  <a:pt x="3334834" y="177228"/>
                </a:lnTo>
                <a:lnTo>
                  <a:pt x="3334834" y="0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100341" y="9494744"/>
            <a:ext cx="4455795" cy="1178560"/>
          </a:xfrm>
          <a:custGeom>
            <a:avLst/>
            <a:gdLst/>
            <a:ahLst/>
            <a:cxnLst/>
            <a:rect l="l" t="t" r="r" b="b"/>
            <a:pathLst>
              <a:path w="4455795" h="1178559">
                <a:moveTo>
                  <a:pt x="4455353" y="0"/>
                </a:moveTo>
                <a:lnTo>
                  <a:pt x="0" y="1178259"/>
                </a:lnTo>
                <a:lnTo>
                  <a:pt x="4455353" y="1171191"/>
                </a:lnTo>
                <a:lnTo>
                  <a:pt x="4455353" y="0"/>
                </a:lnTo>
                <a:close/>
              </a:path>
            </a:pathLst>
          </a:custGeom>
          <a:solidFill>
            <a:srgbClr val="6E9FA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250205" y="9494744"/>
            <a:ext cx="4305489" cy="1178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38835" y="9208558"/>
            <a:ext cx="2496820" cy="1457960"/>
          </a:xfrm>
          <a:custGeom>
            <a:avLst/>
            <a:gdLst/>
            <a:ahLst/>
            <a:cxnLst/>
            <a:rect l="l" t="t" r="r" b="b"/>
            <a:pathLst>
              <a:path w="2496820" h="1457959">
                <a:moveTo>
                  <a:pt x="0" y="0"/>
                </a:moveTo>
                <a:lnTo>
                  <a:pt x="0" y="244281"/>
                </a:lnTo>
                <a:lnTo>
                  <a:pt x="2078067" y="1457345"/>
                </a:lnTo>
                <a:lnTo>
                  <a:pt x="2496549" y="1457345"/>
                </a:lnTo>
                <a:lnTo>
                  <a:pt x="0" y="0"/>
                </a:lnTo>
                <a:close/>
              </a:path>
            </a:pathLst>
          </a:custGeom>
          <a:solidFill>
            <a:srgbClr val="4A3C6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736404"/>
            <a:ext cx="1258128" cy="929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48113" y="9156157"/>
            <a:ext cx="2585666" cy="1509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9128273"/>
            <a:ext cx="2634087" cy="15376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634108" y="4231546"/>
            <a:ext cx="6280785" cy="51752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115185" marR="5080" indent="-2103120">
              <a:lnSpc>
                <a:spcPct val="101699"/>
              </a:lnSpc>
              <a:spcBef>
                <a:spcPts val="65"/>
              </a:spcBef>
            </a:pP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DIRECCION: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CALLE 5 MZ. H </a:t>
            </a:r>
            <a:r>
              <a:rPr sz="1600" b="1" spc="-85" dirty="0">
                <a:solidFill>
                  <a:srgbClr val="1F497D"/>
                </a:solidFill>
                <a:latin typeface="Calibri"/>
                <a:cs typeface="Calibri"/>
              </a:rPr>
              <a:t>LT.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24 URB. LAS </a:t>
            </a:r>
            <a:r>
              <a:rPr sz="1600" b="1" spc="-5" dirty="0">
                <a:solidFill>
                  <a:srgbClr val="1F497D"/>
                </a:solidFill>
                <a:latin typeface="Calibri"/>
                <a:cs typeface="Calibri"/>
              </a:rPr>
              <a:t>TERRAZAS DE CARAPONGUILLO  LURIGANCHO -</a:t>
            </a:r>
            <a:r>
              <a:rPr sz="1600" b="1" spc="-10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1F497D"/>
                </a:solidFill>
                <a:latin typeface="Calibri"/>
                <a:cs typeface="Calibri"/>
              </a:rPr>
              <a:t>CHOSICA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Teléfono </a:t>
            </a:r>
            <a:r>
              <a:rPr dirty="0"/>
              <a:t>Fijo: (01) 363</a:t>
            </a:r>
            <a:r>
              <a:rPr spc="-65" dirty="0"/>
              <a:t> </a:t>
            </a:r>
            <a:r>
              <a:rPr dirty="0"/>
              <a:t>5005</a:t>
            </a:r>
          </a:p>
        </p:txBody>
      </p:sp>
      <p:sp>
        <p:nvSpPr>
          <p:cNvPr id="16" name="object 16"/>
          <p:cNvSpPr/>
          <p:nvPr/>
        </p:nvSpPr>
        <p:spPr>
          <a:xfrm>
            <a:off x="629621" y="5887547"/>
            <a:ext cx="1591310" cy="394335"/>
          </a:xfrm>
          <a:custGeom>
            <a:avLst/>
            <a:gdLst/>
            <a:ahLst/>
            <a:cxnLst/>
            <a:rect l="l" t="t" r="r" b="b"/>
            <a:pathLst>
              <a:path w="1591310" h="394335">
                <a:moveTo>
                  <a:pt x="0" y="0"/>
                </a:moveTo>
                <a:lnTo>
                  <a:pt x="1591254" y="0"/>
                </a:lnTo>
                <a:lnTo>
                  <a:pt x="1591254" y="394206"/>
                </a:lnTo>
                <a:lnTo>
                  <a:pt x="0" y="394206"/>
                </a:lnTo>
                <a:lnTo>
                  <a:pt x="0" y="0"/>
                </a:lnTo>
                <a:close/>
              </a:path>
            </a:pathLst>
          </a:custGeom>
          <a:solidFill>
            <a:srgbClr val="4227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29621" y="5887547"/>
            <a:ext cx="1591310" cy="394335"/>
          </a:xfrm>
          <a:custGeom>
            <a:avLst/>
            <a:gdLst/>
            <a:ahLst/>
            <a:cxnLst/>
            <a:rect l="l" t="t" r="r" b="b"/>
            <a:pathLst>
              <a:path w="1591310" h="394335">
                <a:moveTo>
                  <a:pt x="0" y="0"/>
                </a:moveTo>
                <a:lnTo>
                  <a:pt x="1591254" y="0"/>
                </a:lnTo>
                <a:lnTo>
                  <a:pt x="1591254" y="394206"/>
                </a:lnTo>
                <a:lnTo>
                  <a:pt x="0" y="394206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220875" y="5887547"/>
            <a:ext cx="1216660" cy="394335"/>
          </a:xfrm>
          <a:custGeom>
            <a:avLst/>
            <a:gdLst/>
            <a:ahLst/>
            <a:cxnLst/>
            <a:rect l="l" t="t" r="r" b="b"/>
            <a:pathLst>
              <a:path w="1216660" h="394335">
                <a:moveTo>
                  <a:pt x="1216275" y="0"/>
                </a:moveTo>
                <a:lnTo>
                  <a:pt x="0" y="0"/>
                </a:lnTo>
                <a:lnTo>
                  <a:pt x="0" y="394206"/>
                </a:lnTo>
                <a:lnTo>
                  <a:pt x="1216275" y="394206"/>
                </a:lnTo>
                <a:lnTo>
                  <a:pt x="1216275" y="0"/>
                </a:lnTo>
                <a:close/>
              </a:path>
            </a:pathLst>
          </a:custGeom>
          <a:solidFill>
            <a:srgbClr val="4227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220875" y="5887547"/>
            <a:ext cx="1216660" cy="394335"/>
          </a:xfrm>
          <a:custGeom>
            <a:avLst/>
            <a:gdLst/>
            <a:ahLst/>
            <a:cxnLst/>
            <a:rect l="l" t="t" r="r" b="b"/>
            <a:pathLst>
              <a:path w="1216660" h="394335">
                <a:moveTo>
                  <a:pt x="1216275" y="0"/>
                </a:moveTo>
                <a:lnTo>
                  <a:pt x="0" y="0"/>
                </a:lnTo>
                <a:lnTo>
                  <a:pt x="0" y="394206"/>
                </a:lnTo>
                <a:lnTo>
                  <a:pt x="1216275" y="394206"/>
                </a:lnTo>
                <a:lnTo>
                  <a:pt x="1216275" y="0"/>
                </a:lnTo>
                <a:close/>
              </a:path>
            </a:pathLst>
          </a:custGeom>
          <a:ln w="35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437151" y="5887547"/>
            <a:ext cx="1504950" cy="394335"/>
          </a:xfrm>
          <a:custGeom>
            <a:avLst/>
            <a:gdLst/>
            <a:ahLst/>
            <a:cxnLst/>
            <a:rect l="l" t="t" r="r" b="b"/>
            <a:pathLst>
              <a:path w="1504950" h="394335">
                <a:moveTo>
                  <a:pt x="0" y="0"/>
                </a:moveTo>
                <a:lnTo>
                  <a:pt x="1504720" y="0"/>
                </a:lnTo>
                <a:lnTo>
                  <a:pt x="1504720" y="394206"/>
                </a:lnTo>
                <a:lnTo>
                  <a:pt x="0" y="394206"/>
                </a:lnTo>
                <a:lnTo>
                  <a:pt x="0" y="0"/>
                </a:lnTo>
                <a:close/>
              </a:path>
            </a:pathLst>
          </a:custGeom>
          <a:solidFill>
            <a:srgbClr val="4227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437151" y="5887547"/>
            <a:ext cx="1504950" cy="394335"/>
          </a:xfrm>
          <a:custGeom>
            <a:avLst/>
            <a:gdLst/>
            <a:ahLst/>
            <a:cxnLst/>
            <a:rect l="l" t="t" r="r" b="b"/>
            <a:pathLst>
              <a:path w="1504950" h="394335">
                <a:moveTo>
                  <a:pt x="0" y="0"/>
                </a:moveTo>
                <a:lnTo>
                  <a:pt x="1504720" y="0"/>
                </a:lnTo>
                <a:lnTo>
                  <a:pt x="1504720" y="394206"/>
                </a:lnTo>
                <a:lnTo>
                  <a:pt x="0" y="394206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941870" y="5887547"/>
            <a:ext cx="2024380" cy="394335"/>
          </a:xfrm>
          <a:custGeom>
            <a:avLst/>
            <a:gdLst/>
            <a:ahLst/>
            <a:cxnLst/>
            <a:rect l="l" t="t" r="r" b="b"/>
            <a:pathLst>
              <a:path w="2024379" h="394335">
                <a:moveTo>
                  <a:pt x="2023920" y="0"/>
                </a:moveTo>
                <a:lnTo>
                  <a:pt x="0" y="0"/>
                </a:lnTo>
                <a:lnTo>
                  <a:pt x="0" y="394206"/>
                </a:lnTo>
                <a:lnTo>
                  <a:pt x="2023920" y="394206"/>
                </a:lnTo>
                <a:lnTo>
                  <a:pt x="2023920" y="0"/>
                </a:lnTo>
                <a:close/>
              </a:path>
            </a:pathLst>
          </a:custGeom>
          <a:solidFill>
            <a:srgbClr val="42277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4941870" y="5887547"/>
            <a:ext cx="2024380" cy="394335"/>
          </a:xfrm>
          <a:custGeom>
            <a:avLst/>
            <a:gdLst/>
            <a:ahLst/>
            <a:cxnLst/>
            <a:rect l="l" t="t" r="r" b="b"/>
            <a:pathLst>
              <a:path w="2024379" h="394335">
                <a:moveTo>
                  <a:pt x="2023920" y="0"/>
                </a:moveTo>
                <a:lnTo>
                  <a:pt x="0" y="0"/>
                </a:lnTo>
                <a:lnTo>
                  <a:pt x="0" y="394206"/>
                </a:lnTo>
                <a:lnTo>
                  <a:pt x="2023920" y="394206"/>
                </a:lnTo>
                <a:lnTo>
                  <a:pt x="2023920" y="0"/>
                </a:lnTo>
                <a:close/>
              </a:path>
            </a:pathLst>
          </a:custGeom>
          <a:ln w="35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29621" y="6281754"/>
            <a:ext cx="1591310" cy="1706880"/>
          </a:xfrm>
          <a:custGeom>
            <a:avLst/>
            <a:gdLst/>
            <a:ahLst/>
            <a:cxnLst/>
            <a:rect l="l" t="t" r="r" b="b"/>
            <a:pathLst>
              <a:path w="1591310" h="1706879">
                <a:moveTo>
                  <a:pt x="0" y="1706631"/>
                </a:moveTo>
                <a:lnTo>
                  <a:pt x="1591254" y="1706631"/>
                </a:lnTo>
                <a:lnTo>
                  <a:pt x="1591254" y="0"/>
                </a:lnTo>
                <a:lnTo>
                  <a:pt x="0" y="0"/>
                </a:lnTo>
                <a:lnTo>
                  <a:pt x="0" y="170663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29621" y="6281754"/>
            <a:ext cx="1591310" cy="1706880"/>
          </a:xfrm>
          <a:custGeom>
            <a:avLst/>
            <a:gdLst/>
            <a:ahLst/>
            <a:cxnLst/>
            <a:rect l="l" t="t" r="r" b="b"/>
            <a:pathLst>
              <a:path w="1591310" h="1706879">
                <a:moveTo>
                  <a:pt x="0" y="1706631"/>
                </a:moveTo>
                <a:lnTo>
                  <a:pt x="1591254" y="1706631"/>
                </a:lnTo>
                <a:lnTo>
                  <a:pt x="1591254" y="0"/>
                </a:lnTo>
                <a:lnTo>
                  <a:pt x="0" y="0"/>
                </a:lnTo>
                <a:lnTo>
                  <a:pt x="0" y="1706631"/>
                </a:lnTo>
                <a:close/>
              </a:path>
            </a:pathLst>
          </a:custGeom>
          <a:ln w="35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2220875" y="6281754"/>
            <a:ext cx="1216660" cy="1706880"/>
          </a:xfrm>
          <a:custGeom>
            <a:avLst/>
            <a:gdLst/>
            <a:ahLst/>
            <a:cxnLst/>
            <a:rect l="l" t="t" r="r" b="b"/>
            <a:pathLst>
              <a:path w="1216660" h="1706879">
                <a:moveTo>
                  <a:pt x="1216275" y="1706631"/>
                </a:moveTo>
                <a:lnTo>
                  <a:pt x="0" y="1706631"/>
                </a:lnTo>
                <a:lnTo>
                  <a:pt x="0" y="0"/>
                </a:lnTo>
                <a:lnTo>
                  <a:pt x="1216275" y="0"/>
                </a:lnTo>
                <a:lnTo>
                  <a:pt x="1216275" y="170663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2220875" y="6281754"/>
            <a:ext cx="1216660" cy="1706880"/>
          </a:xfrm>
          <a:custGeom>
            <a:avLst/>
            <a:gdLst/>
            <a:ahLst/>
            <a:cxnLst/>
            <a:rect l="l" t="t" r="r" b="b"/>
            <a:pathLst>
              <a:path w="1216660" h="1706879">
                <a:moveTo>
                  <a:pt x="1216275" y="1706631"/>
                </a:moveTo>
                <a:lnTo>
                  <a:pt x="0" y="1706631"/>
                </a:lnTo>
                <a:lnTo>
                  <a:pt x="0" y="0"/>
                </a:lnTo>
                <a:lnTo>
                  <a:pt x="1216275" y="0"/>
                </a:lnTo>
                <a:lnTo>
                  <a:pt x="1216275" y="1706631"/>
                </a:lnTo>
                <a:close/>
              </a:path>
            </a:pathLst>
          </a:custGeom>
          <a:ln w="35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437151" y="6281754"/>
            <a:ext cx="1504950" cy="1706880"/>
          </a:xfrm>
          <a:custGeom>
            <a:avLst/>
            <a:gdLst/>
            <a:ahLst/>
            <a:cxnLst/>
            <a:rect l="l" t="t" r="r" b="b"/>
            <a:pathLst>
              <a:path w="1504950" h="1706879">
                <a:moveTo>
                  <a:pt x="0" y="1706631"/>
                </a:moveTo>
                <a:lnTo>
                  <a:pt x="1504720" y="1706631"/>
                </a:lnTo>
                <a:lnTo>
                  <a:pt x="1504720" y="0"/>
                </a:lnTo>
                <a:lnTo>
                  <a:pt x="0" y="0"/>
                </a:lnTo>
                <a:lnTo>
                  <a:pt x="0" y="170663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3437151" y="6281754"/>
            <a:ext cx="1504950" cy="1706880"/>
          </a:xfrm>
          <a:custGeom>
            <a:avLst/>
            <a:gdLst/>
            <a:ahLst/>
            <a:cxnLst/>
            <a:rect l="l" t="t" r="r" b="b"/>
            <a:pathLst>
              <a:path w="1504950" h="1706879">
                <a:moveTo>
                  <a:pt x="0" y="1706631"/>
                </a:moveTo>
                <a:lnTo>
                  <a:pt x="1504720" y="1706631"/>
                </a:lnTo>
                <a:lnTo>
                  <a:pt x="1504720" y="0"/>
                </a:lnTo>
                <a:lnTo>
                  <a:pt x="0" y="0"/>
                </a:lnTo>
                <a:lnTo>
                  <a:pt x="0" y="1706631"/>
                </a:lnTo>
                <a:close/>
              </a:path>
            </a:pathLst>
          </a:custGeom>
          <a:ln w="35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4941870" y="6281754"/>
            <a:ext cx="2024380" cy="1706880"/>
          </a:xfrm>
          <a:custGeom>
            <a:avLst/>
            <a:gdLst/>
            <a:ahLst/>
            <a:cxnLst/>
            <a:rect l="l" t="t" r="r" b="b"/>
            <a:pathLst>
              <a:path w="2024379" h="1706879">
                <a:moveTo>
                  <a:pt x="2023920" y="1706631"/>
                </a:moveTo>
                <a:lnTo>
                  <a:pt x="0" y="1706631"/>
                </a:lnTo>
                <a:lnTo>
                  <a:pt x="0" y="0"/>
                </a:lnTo>
                <a:lnTo>
                  <a:pt x="2023920" y="0"/>
                </a:lnTo>
                <a:lnTo>
                  <a:pt x="2023920" y="1706631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4941870" y="6281754"/>
            <a:ext cx="2024380" cy="1706880"/>
          </a:xfrm>
          <a:custGeom>
            <a:avLst/>
            <a:gdLst/>
            <a:ahLst/>
            <a:cxnLst/>
            <a:rect l="l" t="t" r="r" b="b"/>
            <a:pathLst>
              <a:path w="2024379" h="1706879">
                <a:moveTo>
                  <a:pt x="2023920" y="1706631"/>
                </a:moveTo>
                <a:lnTo>
                  <a:pt x="0" y="1706631"/>
                </a:lnTo>
                <a:lnTo>
                  <a:pt x="0" y="0"/>
                </a:lnTo>
                <a:lnTo>
                  <a:pt x="2023920" y="0"/>
                </a:lnTo>
                <a:lnTo>
                  <a:pt x="2023920" y="1706631"/>
                </a:lnTo>
                <a:close/>
              </a:path>
            </a:pathLst>
          </a:custGeom>
          <a:ln w="359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792371" y="2109977"/>
            <a:ext cx="4057243" cy="18795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1084072" y="5933882"/>
            <a:ext cx="7029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Nomb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76534" y="5943177"/>
            <a:ext cx="4946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06931" y="5911130"/>
            <a:ext cx="8191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1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onos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77794" y="5954276"/>
            <a:ext cx="5359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mail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04230" y="7012641"/>
            <a:ext cx="1870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Calibri"/>
                <a:cs typeface="Calibri"/>
                <a:hlinkClick r:id="rId11"/>
              </a:rPr>
              <a:t>erwin.alvarez@aﬁemsac.com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27396" y="6615697"/>
            <a:ext cx="940435" cy="10134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R="5080" indent="254000">
              <a:lnSpc>
                <a:spcPct val="101699"/>
              </a:lnSpc>
              <a:spcBef>
                <a:spcPts val="65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Móvil: 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948707466</a:t>
            </a:r>
            <a:endParaRPr sz="1600" dirty="0">
              <a:latin typeface="Calibri"/>
              <a:cs typeface="Calibri"/>
            </a:endParaRPr>
          </a:p>
          <a:p>
            <a:pPr marR="5080" indent="262890">
              <a:lnSpc>
                <a:spcPct val="101699"/>
              </a:lnSpc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Móvil:  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953712083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54253" y="6859363"/>
            <a:ext cx="694690" cy="51752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0160" marR="5080" indent="-10160">
              <a:lnSpc>
                <a:spcPct val="101699"/>
              </a:lnSpc>
              <a:spcBef>
                <a:spcPts val="65"/>
              </a:spcBef>
            </a:pP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Ge</a:t>
            </a:r>
            <a:r>
              <a:rPr sz="1600" b="1" spc="-2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231F20"/>
                </a:solidFill>
                <a:latin typeface="Calibri"/>
                <a:cs typeface="Calibri"/>
              </a:rPr>
              <a:t>nt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e  Gene</a:t>
            </a:r>
            <a:r>
              <a:rPr sz="1600" b="1" spc="-40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231F20"/>
                </a:solidFill>
                <a:latin typeface="Calibri"/>
                <a:cs typeface="Calibri"/>
              </a:rPr>
              <a:t>al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3907" y="6858549"/>
            <a:ext cx="1378585" cy="51752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72110" marR="5080" indent="-372745">
              <a:lnSpc>
                <a:spcPct val="101699"/>
              </a:lnSpc>
              <a:spcBef>
                <a:spcPts val="65"/>
              </a:spcBef>
            </a:pPr>
            <a:r>
              <a:rPr sz="1600" b="1" spc="-5" dirty="0">
                <a:solidFill>
                  <a:srgbClr val="231F20"/>
                </a:solidFill>
                <a:latin typeface="Calibri"/>
                <a:cs typeface="Calibri"/>
              </a:rPr>
              <a:t>ERWIN</a:t>
            </a:r>
            <a:r>
              <a:rPr sz="1600" b="1" spc="-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231F20"/>
                </a:solidFill>
                <a:latin typeface="Calibri"/>
                <a:cs typeface="Calibri"/>
              </a:rPr>
              <a:t>ALVAREZ  </a:t>
            </a:r>
            <a:r>
              <a:rPr sz="1600" b="1" spc="-10" dirty="0">
                <a:solidFill>
                  <a:srgbClr val="231F20"/>
                </a:solidFill>
                <a:latin typeface="Calibri"/>
                <a:cs typeface="Calibri"/>
              </a:rPr>
              <a:t>FLORES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955488" y="8235063"/>
            <a:ext cx="3642360" cy="143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13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RUC:</a:t>
            </a:r>
            <a:r>
              <a:rPr sz="2400" b="1" spc="-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31F20"/>
                </a:solidFill>
                <a:latin typeface="Calibri"/>
                <a:cs typeface="Calibri"/>
              </a:rPr>
              <a:t>20554659161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422774"/>
                </a:solidFill>
                <a:latin typeface="Calibri"/>
                <a:cs typeface="Calibri"/>
              </a:rPr>
              <a:t>Los </a:t>
            </a:r>
            <a:r>
              <a:rPr sz="1600" b="1" spc="-5" dirty="0">
                <a:solidFill>
                  <a:srgbClr val="422774"/>
                </a:solidFill>
                <a:latin typeface="Calibri"/>
                <a:cs typeface="Calibri"/>
              </a:rPr>
              <a:t>invitamos </a:t>
            </a:r>
            <a:r>
              <a:rPr sz="1600" b="1" dirty="0">
                <a:solidFill>
                  <a:srgbClr val="422774"/>
                </a:solidFill>
                <a:latin typeface="Calibri"/>
                <a:cs typeface="Calibri"/>
              </a:rPr>
              <a:t>a </a:t>
            </a:r>
            <a:r>
              <a:rPr sz="1600" b="1" spc="-5" dirty="0">
                <a:solidFill>
                  <a:srgbClr val="422774"/>
                </a:solidFill>
                <a:latin typeface="Calibri"/>
                <a:cs typeface="Calibri"/>
              </a:rPr>
              <a:t>visitar </a:t>
            </a:r>
            <a:r>
              <a:rPr sz="1600" b="1" spc="-10" dirty="0">
                <a:solidFill>
                  <a:srgbClr val="422774"/>
                </a:solidFill>
                <a:latin typeface="Calibri"/>
                <a:cs typeface="Calibri"/>
              </a:rPr>
              <a:t>nuestra </a:t>
            </a:r>
            <a:r>
              <a:rPr sz="1600" b="1" dirty="0">
                <a:solidFill>
                  <a:srgbClr val="422774"/>
                </a:solidFill>
                <a:latin typeface="Calibri"/>
                <a:cs typeface="Calibri"/>
              </a:rPr>
              <a:t>pagina</a:t>
            </a:r>
            <a:r>
              <a:rPr sz="1600" b="1" spc="-70" dirty="0">
                <a:solidFill>
                  <a:srgbClr val="422774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422774"/>
                </a:solidFill>
                <a:latin typeface="Calibri"/>
                <a:cs typeface="Calibri"/>
              </a:rPr>
              <a:t>web:</a:t>
            </a:r>
            <a:endParaRPr sz="1600" dirty="0">
              <a:latin typeface="Calibri"/>
              <a:cs typeface="Calibri"/>
            </a:endParaRPr>
          </a:p>
          <a:p>
            <a:pPr marL="784225">
              <a:lnSpc>
                <a:spcPct val="100000"/>
              </a:lnSpc>
              <a:spcBef>
                <a:spcPts val="15"/>
              </a:spcBef>
            </a:pPr>
            <a:r>
              <a:rPr sz="2000" b="1" spc="-10" dirty="0">
                <a:solidFill>
                  <a:srgbClr val="422774"/>
                </a:solidFill>
                <a:latin typeface="Calibri"/>
                <a:cs typeface="Calibri"/>
                <a:hlinkClick r:id="rId12"/>
              </a:rPr>
              <a:t>www.aﬁemsac.com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319</Words>
  <Application>Microsoft Office PowerPoint</Application>
  <PresentationFormat>Personalizado</PresentationFormat>
  <Paragraphs>46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</vt:lpstr>
      <vt:lpstr>Swis721 BlkCn BT</vt:lpstr>
      <vt:lpstr>Swis721 Cn BT</vt:lpstr>
      <vt:lpstr>Times New Roman</vt:lpstr>
      <vt:lpstr>Office Theme</vt:lpstr>
      <vt:lpstr>      QUIENES SOMOS</vt:lpstr>
      <vt:lpstr>NUESTROS SERVICIOS</vt:lpstr>
      <vt:lpstr>NUESTROS SERVICIOS</vt:lpstr>
      <vt:lpstr>Presentación de PowerPoint</vt:lpstr>
      <vt:lpstr>Presentación de PowerPoint</vt:lpstr>
      <vt:lpstr>NUESTROS CLIENTES</vt:lpstr>
      <vt:lpstr>Teléfono Fijo: (01) 363 5005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AFIEM SAC  BROSHURE 2021.cdr</dc:title>
  <dc:creator>Equipo</dc:creator>
  <cp:lastModifiedBy>Erwin Alvarez</cp:lastModifiedBy>
  <cp:revision>3</cp:revision>
  <dcterms:created xsi:type="dcterms:W3CDTF">2022-06-16T15:35:46Z</dcterms:created>
  <dcterms:modified xsi:type="dcterms:W3CDTF">2022-06-16T16:26:13Z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2021-11-05T00:00:00Z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2022-06-16T00:00:00Z</vt:filetime>
  </property>
</Properties>
</file>